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6"/>
  </p:notesMasterIdLst>
  <p:sldIdLst>
    <p:sldId id="283" r:id="rId2"/>
    <p:sldId id="284" r:id="rId3"/>
    <p:sldId id="257" r:id="rId4"/>
    <p:sldId id="280" r:id="rId5"/>
    <p:sldId id="274" r:id="rId6"/>
    <p:sldId id="275" r:id="rId7"/>
    <p:sldId id="276" r:id="rId8"/>
    <p:sldId id="277" r:id="rId9"/>
    <p:sldId id="278" r:id="rId10"/>
    <p:sldId id="279" r:id="rId11"/>
    <p:sldId id="263" r:id="rId12"/>
    <p:sldId id="269" r:id="rId13"/>
    <p:sldId id="270" r:id="rId14"/>
    <p:sldId id="271" r:id="rId15"/>
    <p:sldId id="272" r:id="rId16"/>
    <p:sldId id="273" r:id="rId17"/>
    <p:sldId id="264" r:id="rId18"/>
    <p:sldId id="265" r:id="rId19"/>
    <p:sldId id="266" r:id="rId20"/>
    <p:sldId id="268" r:id="rId21"/>
    <p:sldId id="267" r:id="rId22"/>
    <p:sldId id="281" r:id="rId23"/>
    <p:sldId id="282" r:id="rId24"/>
    <p:sldId id="256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esthet Nova Medium" pitchFamily="50" charset="-18"/>
      <p:regular r:id="rId31"/>
    </p:embeddedFont>
    <p:embeddedFont>
      <p:font typeface="Nunito ExtraBold" panose="00000900000000000000" pitchFamily="2" charset="-18"/>
      <p:bold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  <p:embeddedFont>
      <p:font typeface="Nunito" panose="02000603000000000000" pitchFamily="2" charset="-18"/>
      <p:regular r:id="rId37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60" autoAdjust="0"/>
  </p:normalViewPr>
  <p:slideViewPr>
    <p:cSldViewPr snapToGrid="0">
      <p:cViewPr varScale="1">
        <p:scale>
          <a:sx n="61" d="100"/>
          <a:sy n="61" d="100"/>
        </p:scale>
        <p:origin x="87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33" d="100"/>
          <a:sy n="33" d="100"/>
        </p:scale>
        <p:origin x="3012" y="5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199ED-D598-48FC-B7EC-6C55B0F634CD}" type="datetimeFigureOut">
              <a:rPr lang="hu-HU" smtClean="0"/>
              <a:t>2025. 09. 09.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98823-73B4-4958-8F2E-B82E6023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045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610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830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0956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48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706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1882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190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566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5429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956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4631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8209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6040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034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553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434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159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460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647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4006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480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69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8823-73B4-4958-8F2E-B82E602304AE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756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B3763B-C604-4A2E-B192-BFBAAD04D33C}" type="datetimeFigureOut">
              <a:rPr lang="hu-HU" smtClean="0"/>
              <a:t>2025. 09. 09.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497145-24CF-47C4-8CBF-EC3FE2588DB5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3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763B-C604-4A2E-B192-BFBAAD04D33C}" type="datetimeFigureOut">
              <a:rPr lang="hu-HU" smtClean="0"/>
              <a:t>2025. 09. 09.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145-24CF-47C4-8CBF-EC3FE2588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445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763B-C604-4A2E-B192-BFBAAD04D33C}" type="datetimeFigureOut">
              <a:rPr lang="hu-HU" smtClean="0"/>
              <a:t>2025. 09. 09.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145-24CF-47C4-8CBF-EC3FE2588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85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322D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322D"/>
                </a:solidFill>
              </a:defRPr>
            </a:lvl1pPr>
            <a:lvl2pPr>
              <a:defRPr>
                <a:solidFill>
                  <a:srgbClr val="23322D"/>
                </a:solidFill>
              </a:defRPr>
            </a:lvl2pPr>
            <a:lvl3pPr>
              <a:defRPr>
                <a:solidFill>
                  <a:srgbClr val="23322D"/>
                </a:solidFill>
              </a:defRPr>
            </a:lvl3pPr>
            <a:lvl4pPr>
              <a:defRPr>
                <a:solidFill>
                  <a:srgbClr val="23322D"/>
                </a:solidFill>
              </a:defRPr>
            </a:lvl4pPr>
            <a:lvl5pPr>
              <a:defRPr>
                <a:solidFill>
                  <a:srgbClr val="23322D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763B-C604-4A2E-B192-BFBAAD04D33C}" type="datetimeFigureOut">
              <a:rPr lang="hu-HU" smtClean="0"/>
              <a:t>2025. 09. 09.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145-24CF-47C4-8CBF-EC3FE2588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91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>
                <a:solidFill>
                  <a:srgbClr val="23322D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763B-C604-4A2E-B192-BFBAAD04D33C}" type="datetimeFigureOut">
              <a:rPr lang="hu-HU" smtClean="0"/>
              <a:t>2025. 09. 09.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145-24CF-47C4-8CBF-EC3FE2588DB5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14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322D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>
                <a:solidFill>
                  <a:srgbClr val="23322D"/>
                </a:solidFill>
              </a:defRPr>
            </a:lvl1pPr>
            <a:lvl2pPr>
              <a:defRPr sz="2000">
                <a:solidFill>
                  <a:srgbClr val="23322D"/>
                </a:solidFill>
              </a:defRPr>
            </a:lvl2pPr>
            <a:lvl3pPr>
              <a:defRPr sz="1800">
                <a:solidFill>
                  <a:srgbClr val="23322D"/>
                </a:solidFill>
              </a:defRPr>
            </a:lvl3pPr>
            <a:lvl4pPr>
              <a:defRPr sz="1600">
                <a:solidFill>
                  <a:srgbClr val="23322D"/>
                </a:solidFill>
              </a:defRPr>
            </a:lvl4pPr>
            <a:lvl5pPr>
              <a:defRPr sz="1600">
                <a:solidFill>
                  <a:srgbClr val="23322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>
                <a:solidFill>
                  <a:srgbClr val="23322D"/>
                </a:solidFill>
              </a:defRPr>
            </a:lvl1pPr>
            <a:lvl2pPr>
              <a:defRPr sz="2000">
                <a:solidFill>
                  <a:srgbClr val="23322D"/>
                </a:solidFill>
              </a:defRPr>
            </a:lvl2pPr>
            <a:lvl3pPr>
              <a:defRPr sz="1800">
                <a:solidFill>
                  <a:srgbClr val="23322D"/>
                </a:solidFill>
              </a:defRPr>
            </a:lvl3pPr>
            <a:lvl4pPr>
              <a:defRPr sz="1600">
                <a:solidFill>
                  <a:srgbClr val="23322D"/>
                </a:solidFill>
              </a:defRPr>
            </a:lvl4pPr>
            <a:lvl5pPr>
              <a:defRPr sz="1600">
                <a:solidFill>
                  <a:srgbClr val="23322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763B-C604-4A2E-B192-BFBAAD04D33C}" type="datetimeFigureOut">
              <a:rPr lang="hu-HU" smtClean="0"/>
              <a:t>2025. 09. 09.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145-24CF-47C4-8CBF-EC3FE2588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142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763B-C604-4A2E-B192-BFBAAD04D33C}" type="datetimeFigureOut">
              <a:rPr lang="hu-HU" smtClean="0"/>
              <a:t>2025. 09. 09.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145-24CF-47C4-8CBF-EC3FE2588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67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763B-C604-4A2E-B192-BFBAAD04D33C}" type="datetimeFigureOut">
              <a:rPr lang="hu-HU" smtClean="0"/>
              <a:t>2025. 09. 09.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145-24CF-47C4-8CBF-EC3FE2588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18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763B-C604-4A2E-B192-BFBAAD04D33C}" type="datetimeFigureOut">
              <a:rPr lang="hu-HU" smtClean="0"/>
              <a:t>2025. 09. 09.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145-24CF-47C4-8CBF-EC3FE2588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574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763B-C604-4A2E-B192-BFBAAD04D33C}" type="datetimeFigureOut">
              <a:rPr lang="hu-HU" smtClean="0"/>
              <a:t>2025. 09. 09.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145-24CF-47C4-8CBF-EC3FE2588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576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763B-C604-4A2E-B192-BFBAAD04D33C}" type="datetimeFigureOut">
              <a:rPr lang="hu-HU" smtClean="0"/>
              <a:t>2025. 09. 09.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145-24CF-47C4-8CBF-EC3FE2588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789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DB3763B-C604-4A2E-B192-BFBAAD04D33C}" type="datetimeFigureOut">
              <a:rPr lang="hu-HU" smtClean="0"/>
              <a:t>2025. 09. 09.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D497145-24CF-47C4-8CBF-EC3FE2588DB5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083233"/>
            <a:ext cx="3487918" cy="101847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66" y="5075144"/>
            <a:ext cx="2900414" cy="10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3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3322D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rgbClr val="23322D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rgbClr val="23322D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rgbClr val="23322D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rgbClr val="23322D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rgbClr val="23322D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165624"/>
          </a:xfrm>
        </p:spPr>
        <p:txBody>
          <a:bodyPr>
            <a:normAutofit/>
          </a:bodyPr>
          <a:lstStyle/>
          <a:p>
            <a:r>
              <a:rPr lang="hu-HU" sz="5200" b="0" cap="none" dirty="0" smtClean="0">
                <a:latin typeface="Aesthet Nova Medium" pitchFamily="50" charset="-18"/>
              </a:rPr>
              <a:t>2024/25 tavaszi féléves kurzusok</a:t>
            </a:r>
            <a:endParaRPr lang="hu-HU" sz="5200" b="0" cap="none" dirty="0">
              <a:latin typeface="Aesthet Nova Medium" pitchFamily="50" charset="-1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09530" y="3386158"/>
            <a:ext cx="8767860" cy="1388165"/>
          </a:xfrm>
        </p:spPr>
        <p:txBody>
          <a:bodyPr/>
          <a:lstStyle/>
          <a:p>
            <a:r>
              <a:rPr lang="hu-HU" dirty="0" smtClean="0">
                <a:latin typeface="Nunito ExtraBold" panose="00000900000000000000" pitchFamily="2" charset="-18"/>
              </a:rPr>
              <a:t>Társadalomelméleti Kollégium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2024/25</a:t>
            </a:r>
            <a:endParaRPr lang="hu-HU" dirty="0">
              <a:latin typeface="Nunito" panose="02000603000000000000" pitchFamily="2" charset="-1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70" y="4225158"/>
            <a:ext cx="4497980" cy="23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>
                <a:latin typeface="Aesthet Nova Medium" pitchFamily="50" charset="-18"/>
              </a:rPr>
              <a:t>Magyarország társadalomszerkezete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646037"/>
            <a:ext cx="9875520" cy="33779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>
                <a:latin typeface="Nunito ExtraBold" panose="00000900000000000000" pitchFamily="2" charset="-18"/>
              </a:rPr>
              <a:t>Szakirodalom folyt.</a:t>
            </a:r>
            <a:endParaRPr lang="hu-HU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hu-HU" dirty="0" smtClean="0">
                <a:latin typeface="Nunito" panose="02000603000000000000" pitchFamily="2" charset="-18"/>
              </a:rPr>
              <a:t>Huszár </a:t>
            </a:r>
            <a:r>
              <a:rPr lang="hu-HU" dirty="0">
                <a:latin typeface="Nunito" panose="02000603000000000000" pitchFamily="2" charset="-18"/>
              </a:rPr>
              <a:t>Ákos – Berger Viktor (2020): Az új középosztály? </a:t>
            </a:r>
            <a:r>
              <a:rPr lang="hu-HU" i="1" dirty="0">
                <a:latin typeface="Nunito" panose="02000603000000000000" pitchFamily="2" charset="-18"/>
              </a:rPr>
              <a:t>Politikatudományi Szemle, </a:t>
            </a:r>
            <a:r>
              <a:rPr lang="hu-HU" dirty="0">
                <a:latin typeface="Nunito" panose="02000603000000000000" pitchFamily="2" charset="-18"/>
              </a:rPr>
              <a:t>29 (2): 71–99</a:t>
            </a:r>
            <a:r>
              <a:rPr lang="hu-HU" dirty="0" smtClean="0">
                <a:latin typeface="Nunito" panose="02000603000000000000" pitchFamily="2" charset="-18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hu-HU" dirty="0">
                <a:latin typeface="Nunito" panose="02000603000000000000" pitchFamily="2" charset="-18"/>
              </a:rPr>
              <a:t>Éber Márk Áron (2021): A középosztály mint akarat és képzet. </a:t>
            </a:r>
            <a:r>
              <a:rPr lang="hu-HU" i="1" dirty="0">
                <a:latin typeface="Nunito" panose="02000603000000000000" pitchFamily="2" charset="-18"/>
              </a:rPr>
              <a:t>Politikatudományi Szemle, </a:t>
            </a:r>
            <a:r>
              <a:rPr lang="hu-HU" dirty="0">
                <a:latin typeface="Nunito" panose="02000603000000000000" pitchFamily="2" charset="-18"/>
              </a:rPr>
              <a:t>30 (1): 129–141</a:t>
            </a:r>
            <a:r>
              <a:rPr lang="hu-HU" dirty="0" smtClean="0">
                <a:latin typeface="Nunito" panose="02000603000000000000" pitchFamily="2" charset="-18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latin typeface="Nunito" panose="02000603000000000000" pitchFamily="2" charset="-18"/>
              </a:rPr>
              <a:t>Bukodi</a:t>
            </a:r>
            <a:r>
              <a:rPr lang="en-US" dirty="0">
                <a:latin typeface="Nunito" panose="02000603000000000000" pitchFamily="2" charset="-18"/>
              </a:rPr>
              <a:t>, </a:t>
            </a:r>
            <a:r>
              <a:rPr lang="en-US" dirty="0" err="1">
                <a:latin typeface="Nunito" panose="02000603000000000000" pitchFamily="2" charset="-18"/>
              </a:rPr>
              <a:t>Erzsébet</a:t>
            </a:r>
            <a:r>
              <a:rPr lang="en-US" dirty="0">
                <a:latin typeface="Nunito" panose="02000603000000000000" pitchFamily="2" charset="-18"/>
              </a:rPr>
              <a:t> – </a:t>
            </a:r>
            <a:r>
              <a:rPr lang="en-US" dirty="0" err="1">
                <a:latin typeface="Nunito" panose="02000603000000000000" pitchFamily="2" charset="-18"/>
              </a:rPr>
              <a:t>Goldthorpe</a:t>
            </a:r>
            <a:r>
              <a:rPr lang="en-US" dirty="0">
                <a:latin typeface="Nunito" panose="02000603000000000000" pitchFamily="2" charset="-18"/>
              </a:rPr>
              <a:t>, John H. (2018): Social Inequality and Social Mobility: Is there an Inverse Relation</a:t>
            </a:r>
            <a:r>
              <a:rPr lang="en-US" dirty="0" smtClean="0">
                <a:latin typeface="Nunito" panose="02000603000000000000" pitchFamily="2" charset="-18"/>
              </a:rPr>
              <a:t>?</a:t>
            </a:r>
            <a:endParaRPr lang="hu-HU" dirty="0" smtClean="0">
              <a:latin typeface="Nunito" panose="02000603000000000000" pitchFamily="2" charset="-1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latin typeface="Nunito" panose="02000603000000000000" pitchFamily="2" charset="-18"/>
              </a:rPr>
              <a:t>Huszár</a:t>
            </a:r>
            <a:r>
              <a:rPr lang="en-US" dirty="0">
                <a:latin typeface="Nunito" panose="02000603000000000000" pitchFamily="2" charset="-18"/>
              </a:rPr>
              <a:t>, </a:t>
            </a:r>
            <a:r>
              <a:rPr lang="en-US" dirty="0" err="1">
                <a:latin typeface="Nunito" panose="02000603000000000000" pitchFamily="2" charset="-18"/>
              </a:rPr>
              <a:t>Ákos</a:t>
            </a:r>
            <a:r>
              <a:rPr lang="en-US" dirty="0">
                <a:latin typeface="Nunito" panose="02000603000000000000" pitchFamily="2" charset="-18"/>
              </a:rPr>
              <a:t> (2024): Class Voting in Illiberal Hungary. </a:t>
            </a:r>
            <a:endParaRPr lang="hu-HU" dirty="0" smtClean="0">
              <a:latin typeface="Nunito" panose="020006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66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 err="1">
                <a:latin typeface="Aesthet Nova Medium" pitchFamily="50" charset="-18"/>
              </a:rPr>
              <a:t>Biopolitika</a:t>
            </a:r>
            <a:r>
              <a:rPr lang="hu-HU" sz="3500" dirty="0">
                <a:latin typeface="Aesthet Nova Medium" pitchFamily="50" charset="-18"/>
              </a:rPr>
              <a:t>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93183"/>
            <a:ext cx="7100790" cy="32202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 ExtraBold" panose="00000900000000000000" pitchFamily="2" charset="-18"/>
              </a:rPr>
              <a:t>Információk a kurzusról</a:t>
            </a:r>
            <a:endParaRPr lang="hu-HU" dirty="0">
              <a:latin typeface="Nunito ExtraBold" panose="00000900000000000000" pitchFamily="2" charset="-18"/>
            </a:endParaRPr>
          </a:p>
          <a:p>
            <a:r>
              <a:rPr lang="hu-HU" dirty="0" smtClean="0">
                <a:latin typeface="Nunito" panose="02000603000000000000" pitchFamily="2" charset="-18"/>
              </a:rPr>
              <a:t>18 órás szakkurzus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2024/25 tavaszi félév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Kurzustartó: Csányi Gergely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Résztvevők: szakkollégisták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Programtevékenység témája: Társadalomtudomány</a:t>
            </a:r>
          </a:p>
        </p:txBody>
      </p:sp>
    </p:spTree>
    <p:extLst>
      <p:ext uri="{BB962C8B-B14F-4D97-AF65-F5344CB8AC3E}">
        <p14:creationId xmlns:p14="http://schemas.microsoft.com/office/powerpoint/2010/main" val="9443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 err="1" smtClean="0">
                <a:latin typeface="Aesthet Nova Medium" pitchFamily="50" charset="-18"/>
              </a:rPr>
              <a:t>Biopolitika</a:t>
            </a:r>
            <a:r>
              <a:rPr lang="hu-HU" sz="3500" dirty="0" smtClean="0">
                <a:latin typeface="Aesthet Nova Medium" pitchFamily="50" charset="-18"/>
              </a:rPr>
              <a:t> </a:t>
            </a:r>
            <a:r>
              <a:rPr lang="hu-HU" sz="3500" dirty="0">
                <a:latin typeface="Aesthet Nova Medium" pitchFamily="50" charset="-18"/>
              </a:rPr>
              <a:t>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93183"/>
            <a:ext cx="9875520" cy="32202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 ExtraBold" panose="00000900000000000000" pitchFamily="2" charset="-18"/>
              </a:rPr>
              <a:t>A kurzus leírása</a:t>
            </a:r>
          </a:p>
          <a:p>
            <a:pPr marL="45720" indent="0" algn="just">
              <a:buNone/>
            </a:pPr>
            <a:r>
              <a:rPr lang="hu-HU" dirty="0">
                <a:latin typeface="Nunito" panose="02000603000000000000" pitchFamily="2" charset="-18"/>
              </a:rPr>
              <a:t>A </a:t>
            </a:r>
            <a:r>
              <a:rPr lang="hu-HU" dirty="0" smtClean="0">
                <a:latin typeface="Nunito" panose="02000603000000000000" pitchFamily="2" charset="-18"/>
              </a:rPr>
              <a:t>kurzus </a:t>
            </a:r>
            <a:r>
              <a:rPr lang="hu-HU" dirty="0">
                <a:latin typeface="Nunito" panose="02000603000000000000" pitchFamily="2" charset="-18"/>
              </a:rPr>
              <a:t>célja, hogy bevezesse a résztvevőket a foucault-i hatalomelméletétbe és </a:t>
            </a:r>
            <a:r>
              <a:rPr lang="hu-HU" dirty="0" err="1">
                <a:latin typeface="Nunito" panose="02000603000000000000" pitchFamily="2" charset="-18"/>
              </a:rPr>
              <a:t>biopolitika</a:t>
            </a:r>
            <a:r>
              <a:rPr lang="hu-HU" dirty="0">
                <a:latin typeface="Nunito" panose="02000603000000000000" pitchFamily="2" charset="-18"/>
              </a:rPr>
              <a:t>-koncepcióba, illetve ezek feminista tovább gondolásaiba és kritikáiba. A kör első harmadában megismerkedünk a foucault-i hatalom- és diskurzuselmélettel, illetve olyan fogalmakkal, mint </a:t>
            </a:r>
            <a:r>
              <a:rPr lang="hu-HU" dirty="0" err="1">
                <a:latin typeface="Nunito" panose="02000603000000000000" pitchFamily="2" charset="-18"/>
              </a:rPr>
              <a:t>biopolitika</a:t>
            </a:r>
            <a:r>
              <a:rPr lang="hu-HU" dirty="0">
                <a:latin typeface="Nunito" panose="02000603000000000000" pitchFamily="2" charset="-18"/>
              </a:rPr>
              <a:t>, kormányozhatóság, önmagaságtechnikák és </a:t>
            </a:r>
            <a:r>
              <a:rPr lang="hu-HU" dirty="0" err="1">
                <a:latin typeface="Nunito" panose="02000603000000000000" pitchFamily="2" charset="-18"/>
              </a:rPr>
              <a:t>panoptikusság</a:t>
            </a:r>
            <a:r>
              <a:rPr lang="hu-HU" dirty="0">
                <a:latin typeface="Nunito" panose="02000603000000000000" pitchFamily="2" charset="-18"/>
              </a:rPr>
              <a:t>. A kör hátralevő részében pedig a foucault-i elmélet különböző (feminista) kritikáival foglalkozunk, illetve azzal, hogy feminista szerzők, hogyan használták és gondolták tovább Foucault belátásait. </a:t>
            </a:r>
          </a:p>
          <a:p>
            <a:pPr marL="45720" indent="0" algn="just">
              <a:buNone/>
            </a:pPr>
            <a:r>
              <a:rPr lang="hu-HU" dirty="0" smtClean="0">
                <a:latin typeface="Nunito" panose="02000603000000000000" pitchFamily="2" charset="-18"/>
              </a:rPr>
              <a:t> </a:t>
            </a:r>
            <a:endParaRPr lang="hu-HU" dirty="0">
              <a:latin typeface="Nunito" panose="020006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772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 err="1" smtClean="0">
                <a:latin typeface="Aesthet Nova Medium" pitchFamily="50" charset="-18"/>
              </a:rPr>
              <a:t>Biopolitika</a:t>
            </a:r>
            <a:r>
              <a:rPr lang="hu-HU" sz="3500" dirty="0" smtClean="0">
                <a:latin typeface="Aesthet Nova Medium" pitchFamily="50" charset="-18"/>
              </a:rPr>
              <a:t>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646038"/>
            <a:ext cx="9875520" cy="32202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 ExtraBold" panose="00000900000000000000" pitchFamily="2" charset="-18"/>
              </a:rPr>
              <a:t>Tematika</a:t>
            </a:r>
            <a:endParaRPr lang="hu-HU" dirty="0">
              <a:latin typeface="Nunito ExtraBold" panose="00000900000000000000" pitchFamily="2" charset="-18"/>
            </a:endParaRPr>
          </a:p>
          <a:p>
            <a:r>
              <a:rPr lang="hu-HU" dirty="0">
                <a:latin typeface="Nunito" panose="02000603000000000000" pitchFamily="2" charset="-18"/>
              </a:rPr>
              <a:t>1</a:t>
            </a:r>
            <a:r>
              <a:rPr lang="hu-HU" dirty="0" smtClean="0">
                <a:latin typeface="Nunito" panose="02000603000000000000" pitchFamily="2" charset="-18"/>
              </a:rPr>
              <a:t>. alkalom: Foucault – </a:t>
            </a:r>
            <a:r>
              <a:rPr lang="hu-HU" dirty="0">
                <a:latin typeface="Nunito" panose="02000603000000000000" pitchFamily="2" charset="-18"/>
              </a:rPr>
              <a:t>A diskurzus rendje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2</a:t>
            </a:r>
            <a:r>
              <a:rPr lang="hu-HU" dirty="0">
                <a:latin typeface="Nunito" panose="02000603000000000000" pitchFamily="2" charset="-18"/>
              </a:rPr>
              <a:t>. </a:t>
            </a:r>
            <a:r>
              <a:rPr lang="hu-HU" dirty="0">
                <a:latin typeface="Nunito" panose="02000603000000000000" pitchFamily="2" charset="-18"/>
              </a:rPr>
              <a:t>a</a:t>
            </a:r>
            <a:r>
              <a:rPr lang="hu-HU" dirty="0" smtClean="0">
                <a:latin typeface="Nunito" panose="02000603000000000000" pitchFamily="2" charset="-18"/>
              </a:rPr>
              <a:t>lkalom: Foucault</a:t>
            </a:r>
            <a:r>
              <a:rPr lang="hu-HU" dirty="0">
                <a:latin typeface="Nunito" panose="02000603000000000000" pitchFamily="2" charset="-18"/>
              </a:rPr>
              <a:t> </a:t>
            </a:r>
            <a:r>
              <a:rPr lang="hu-HU" dirty="0" smtClean="0">
                <a:latin typeface="Nunito" panose="02000603000000000000" pitchFamily="2" charset="-18"/>
              </a:rPr>
              <a:t>– </a:t>
            </a:r>
            <a:r>
              <a:rPr lang="hu-HU" dirty="0">
                <a:latin typeface="Nunito" panose="02000603000000000000" pitchFamily="2" charset="-18"/>
              </a:rPr>
              <a:t>Felügyelet és büntetés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3</a:t>
            </a:r>
            <a:r>
              <a:rPr lang="hu-HU" dirty="0">
                <a:latin typeface="Nunito" panose="02000603000000000000" pitchFamily="2" charset="-18"/>
              </a:rPr>
              <a:t>. </a:t>
            </a:r>
            <a:r>
              <a:rPr lang="hu-HU" dirty="0">
                <a:latin typeface="Nunito" panose="02000603000000000000" pitchFamily="2" charset="-18"/>
              </a:rPr>
              <a:t>a</a:t>
            </a:r>
            <a:r>
              <a:rPr lang="hu-HU" dirty="0" smtClean="0">
                <a:latin typeface="Nunito" panose="02000603000000000000" pitchFamily="2" charset="-18"/>
              </a:rPr>
              <a:t>lkalom: Foucault</a:t>
            </a:r>
            <a:r>
              <a:rPr lang="hu-HU" dirty="0">
                <a:latin typeface="Nunito" panose="02000603000000000000" pitchFamily="2" charset="-18"/>
              </a:rPr>
              <a:t> </a:t>
            </a:r>
            <a:r>
              <a:rPr lang="hu-HU" dirty="0" smtClean="0">
                <a:latin typeface="Nunito" panose="02000603000000000000" pitchFamily="2" charset="-18"/>
              </a:rPr>
              <a:t>– </a:t>
            </a:r>
            <a:r>
              <a:rPr lang="hu-HU" dirty="0">
                <a:latin typeface="Nunito" panose="02000603000000000000" pitchFamily="2" charset="-18"/>
              </a:rPr>
              <a:t>A szexualitás története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4</a:t>
            </a:r>
            <a:r>
              <a:rPr lang="hu-HU" dirty="0">
                <a:latin typeface="Nunito" panose="02000603000000000000" pitchFamily="2" charset="-18"/>
              </a:rPr>
              <a:t>. </a:t>
            </a:r>
            <a:r>
              <a:rPr lang="hu-HU" dirty="0">
                <a:latin typeface="Nunito" panose="02000603000000000000" pitchFamily="2" charset="-18"/>
              </a:rPr>
              <a:t>a</a:t>
            </a:r>
            <a:r>
              <a:rPr lang="hu-HU" dirty="0" smtClean="0">
                <a:latin typeface="Nunito" panose="02000603000000000000" pitchFamily="2" charset="-18"/>
              </a:rPr>
              <a:t>lkalom: Foucault – </a:t>
            </a:r>
            <a:r>
              <a:rPr lang="hu-HU" dirty="0">
                <a:latin typeface="Nunito" panose="02000603000000000000" pitchFamily="2" charset="-18"/>
              </a:rPr>
              <a:t>Kormányozhatóság és </a:t>
            </a:r>
            <a:r>
              <a:rPr lang="hu-HU" dirty="0" err="1">
                <a:latin typeface="Nunito" panose="02000603000000000000" pitchFamily="2" charset="-18"/>
              </a:rPr>
              <a:t>biopolitika</a:t>
            </a:r>
            <a:endParaRPr lang="hu-HU" dirty="0">
              <a:latin typeface="Nunito" panose="02000603000000000000" pitchFamily="2" charset="-18"/>
            </a:endParaRPr>
          </a:p>
          <a:p>
            <a:r>
              <a:rPr lang="hu-HU" dirty="0" smtClean="0">
                <a:latin typeface="Nunito" panose="02000603000000000000" pitchFamily="2" charset="-18"/>
              </a:rPr>
              <a:t>5</a:t>
            </a:r>
            <a:r>
              <a:rPr lang="hu-HU" dirty="0">
                <a:latin typeface="Nunito" panose="02000603000000000000" pitchFamily="2" charset="-18"/>
              </a:rPr>
              <a:t>. </a:t>
            </a:r>
            <a:r>
              <a:rPr lang="hu-HU" dirty="0">
                <a:latin typeface="Nunito" panose="02000603000000000000" pitchFamily="2" charset="-18"/>
              </a:rPr>
              <a:t>a</a:t>
            </a:r>
            <a:r>
              <a:rPr lang="hu-HU" dirty="0" smtClean="0">
                <a:latin typeface="Nunito" panose="02000603000000000000" pitchFamily="2" charset="-18"/>
              </a:rPr>
              <a:t>lkalom: Foucault </a:t>
            </a:r>
            <a:r>
              <a:rPr lang="hu-HU" dirty="0">
                <a:latin typeface="Nunito" panose="02000603000000000000" pitchFamily="2" charset="-18"/>
              </a:rPr>
              <a:t>radikális feminista </a:t>
            </a:r>
            <a:r>
              <a:rPr lang="hu-HU" dirty="0" smtClean="0">
                <a:latin typeface="Nunito" panose="02000603000000000000" pitchFamily="2" charset="-18"/>
              </a:rPr>
              <a:t>kritikája</a:t>
            </a:r>
            <a:r>
              <a:rPr lang="hu-HU" dirty="0">
                <a:latin typeface="Nunito" panose="02000603000000000000" pitchFamily="2" charset="-18"/>
              </a:rPr>
              <a:t> </a:t>
            </a:r>
          </a:p>
          <a:p>
            <a:r>
              <a:rPr lang="hu-HU" dirty="0">
                <a:latin typeface="Nunito" panose="02000603000000000000" pitchFamily="2" charset="-18"/>
              </a:rPr>
              <a:t>6. </a:t>
            </a:r>
            <a:r>
              <a:rPr lang="hu-HU" dirty="0">
                <a:latin typeface="Nunito" panose="02000603000000000000" pitchFamily="2" charset="-18"/>
              </a:rPr>
              <a:t>a</a:t>
            </a:r>
            <a:r>
              <a:rPr lang="hu-HU" dirty="0" smtClean="0">
                <a:latin typeface="Nunito" panose="02000603000000000000" pitchFamily="2" charset="-18"/>
              </a:rPr>
              <a:t>lkalom: Foucault </a:t>
            </a:r>
            <a:r>
              <a:rPr lang="hu-HU" dirty="0">
                <a:latin typeface="Nunito" panose="02000603000000000000" pitchFamily="2" charset="-18"/>
              </a:rPr>
              <a:t>szocialista feminista </a:t>
            </a:r>
            <a:r>
              <a:rPr lang="hu-HU" dirty="0" smtClean="0">
                <a:latin typeface="Nunito" panose="02000603000000000000" pitchFamily="2" charset="-18"/>
              </a:rPr>
              <a:t>kritikája</a:t>
            </a:r>
            <a:endParaRPr lang="hu-HU" dirty="0">
              <a:latin typeface="Nunito" panose="020006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805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 err="1" smtClean="0">
                <a:latin typeface="Aesthet Nova Medium" pitchFamily="50" charset="-18"/>
              </a:rPr>
              <a:t>Biopolitika</a:t>
            </a:r>
            <a:r>
              <a:rPr lang="hu-HU" sz="3500" dirty="0" smtClean="0">
                <a:latin typeface="Aesthet Nova Medium" pitchFamily="50" charset="-18"/>
              </a:rPr>
              <a:t>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646038"/>
            <a:ext cx="9875520" cy="33989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Nunito ExtraBold" panose="00000900000000000000" pitchFamily="2" charset="-18"/>
              </a:rPr>
              <a:t>Tematika folyt.</a:t>
            </a:r>
          </a:p>
          <a:p>
            <a:r>
              <a:rPr lang="hu-HU" dirty="0">
                <a:latin typeface="Nunito" panose="02000603000000000000" pitchFamily="2" charset="-18"/>
              </a:rPr>
              <a:t>7. alkalom: Foucault </a:t>
            </a:r>
            <a:r>
              <a:rPr lang="hu-HU" dirty="0" err="1">
                <a:latin typeface="Nunito" panose="02000603000000000000" pitchFamily="2" charset="-18"/>
              </a:rPr>
              <a:t>posztkolon</a:t>
            </a:r>
            <a:r>
              <a:rPr lang="hu-HU" dirty="0">
                <a:latin typeface="Nunito" panose="02000603000000000000" pitchFamily="2" charset="-18"/>
              </a:rPr>
              <a:t> kritikája</a:t>
            </a:r>
          </a:p>
          <a:p>
            <a:r>
              <a:rPr lang="hu-HU" dirty="0">
                <a:latin typeface="Nunito" panose="02000603000000000000" pitchFamily="2" charset="-18"/>
              </a:rPr>
              <a:t>8. alkalom: Foucault szexualitáskoncepciójának feminista kritikája </a:t>
            </a:r>
          </a:p>
          <a:p>
            <a:r>
              <a:rPr lang="hu-HU" dirty="0">
                <a:latin typeface="Nunito" panose="02000603000000000000" pitchFamily="2" charset="-18"/>
              </a:rPr>
              <a:t>9. alkalom: Foucault szexualitáskoncepciójának történeti és marxista kritikája</a:t>
            </a:r>
          </a:p>
          <a:p>
            <a:r>
              <a:rPr lang="hu-HU" dirty="0">
                <a:latin typeface="Nunito" panose="02000603000000000000" pitchFamily="2" charset="-18"/>
              </a:rPr>
              <a:t>10. alkalom: </a:t>
            </a:r>
            <a:r>
              <a:rPr lang="hu-HU" dirty="0" err="1">
                <a:latin typeface="Nunito" panose="02000603000000000000" pitchFamily="2" charset="-18"/>
              </a:rPr>
              <a:t>Biopolitika</a:t>
            </a:r>
            <a:r>
              <a:rPr lang="hu-HU" dirty="0">
                <a:latin typeface="Nunito" panose="02000603000000000000" pitchFamily="2" charset="-18"/>
              </a:rPr>
              <a:t> és geopolitika</a:t>
            </a:r>
          </a:p>
          <a:p>
            <a:r>
              <a:rPr lang="hu-HU" dirty="0">
                <a:latin typeface="Nunito" panose="02000603000000000000" pitchFamily="2" charset="-18"/>
              </a:rPr>
              <a:t>11. alkalom: Foucault lélekkoncepciója és az anyaság</a:t>
            </a:r>
          </a:p>
          <a:p>
            <a:r>
              <a:rPr lang="hu-HU" dirty="0">
                <a:latin typeface="Nunito" panose="02000603000000000000" pitchFamily="2" charset="-18"/>
              </a:rPr>
              <a:t>12. alkalom: A második hullámos feminizmus </a:t>
            </a:r>
            <a:r>
              <a:rPr lang="hu-HU" dirty="0" err="1">
                <a:latin typeface="Nunito" panose="02000603000000000000" pitchFamily="2" charset="-18"/>
              </a:rPr>
              <a:t>foucault-iánus</a:t>
            </a:r>
            <a:r>
              <a:rPr lang="hu-HU" dirty="0">
                <a:latin typeface="Nunito" panose="02000603000000000000" pitchFamily="2" charset="-18"/>
              </a:rPr>
              <a:t> kritikája</a:t>
            </a:r>
            <a:endParaRPr lang="hu-HU" dirty="0">
              <a:latin typeface="Nunito" panose="020006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389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 err="1" smtClean="0">
                <a:latin typeface="Aesthet Nova Medium" pitchFamily="50" charset="-18"/>
              </a:rPr>
              <a:t>Biopolitika</a:t>
            </a:r>
            <a:r>
              <a:rPr lang="hu-HU" sz="3500" dirty="0" smtClean="0">
                <a:latin typeface="Aesthet Nova Medium" pitchFamily="50" charset="-18"/>
              </a:rPr>
              <a:t>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646037"/>
            <a:ext cx="9875520" cy="337790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latin typeface="Nunito ExtraBold" panose="00000900000000000000" pitchFamily="2" charset="-18"/>
              </a:rPr>
              <a:t>Szakirodalom</a:t>
            </a:r>
            <a:endParaRPr lang="hu-HU" sz="2800" dirty="0">
              <a:latin typeface="Nunito ExtraBold" panose="00000900000000000000" pitchFamily="2" charset="-18"/>
            </a:endParaRPr>
          </a:p>
          <a:p>
            <a:r>
              <a:rPr lang="hu-HU" sz="2300" dirty="0" smtClean="0">
                <a:latin typeface="Nunito" panose="02000603000000000000" pitchFamily="2" charset="-18"/>
              </a:rPr>
              <a:t>Foucault</a:t>
            </a:r>
            <a:r>
              <a:rPr lang="hu-HU" sz="2300" dirty="0">
                <a:latin typeface="Nunito" panose="02000603000000000000" pitchFamily="2" charset="-18"/>
              </a:rPr>
              <a:t>, Michel (1991 [1970]): A diskurzus rendje. </a:t>
            </a:r>
            <a:r>
              <a:rPr lang="hu-HU" sz="2300" i="1" dirty="0">
                <a:latin typeface="Nunito" panose="02000603000000000000" pitchFamily="2" charset="-18"/>
              </a:rPr>
              <a:t>Holmi</a:t>
            </a:r>
            <a:r>
              <a:rPr lang="hu-HU" sz="2300" dirty="0">
                <a:latin typeface="Nunito" panose="02000603000000000000" pitchFamily="2" charset="-18"/>
              </a:rPr>
              <a:t>, 3(7), 868–889.</a:t>
            </a:r>
          </a:p>
          <a:p>
            <a:r>
              <a:rPr lang="hu-HU" sz="2300" dirty="0" smtClean="0">
                <a:latin typeface="Nunito" panose="02000603000000000000" pitchFamily="2" charset="-18"/>
              </a:rPr>
              <a:t>Foucault</a:t>
            </a:r>
            <a:r>
              <a:rPr lang="hu-HU" sz="2300" dirty="0">
                <a:latin typeface="Nunito" panose="02000603000000000000" pitchFamily="2" charset="-18"/>
              </a:rPr>
              <a:t>, Michel (1990 [1975]): </a:t>
            </a:r>
            <a:r>
              <a:rPr lang="hu-HU" sz="2300" i="1" dirty="0">
                <a:latin typeface="Nunito" panose="02000603000000000000" pitchFamily="2" charset="-18"/>
              </a:rPr>
              <a:t>Felügyelet és büntetés: a börtön története</a:t>
            </a:r>
            <a:r>
              <a:rPr lang="hu-HU" sz="2300" dirty="0">
                <a:latin typeface="Nunito" panose="02000603000000000000" pitchFamily="2" charset="-18"/>
              </a:rPr>
              <a:t>. Gondolat: „II. Büntetés” (</a:t>
            </a:r>
            <a:r>
              <a:rPr lang="hu-HU" sz="2300" dirty="0" err="1">
                <a:latin typeface="Nunito" panose="02000603000000000000" pitchFamily="2" charset="-18"/>
              </a:rPr>
              <a:t>doc</a:t>
            </a:r>
            <a:r>
              <a:rPr lang="hu-HU" sz="2300" dirty="0">
                <a:latin typeface="Nunito" panose="02000603000000000000" pitchFamily="2" charset="-18"/>
              </a:rPr>
              <a:t>. 43–80)</a:t>
            </a:r>
          </a:p>
          <a:p>
            <a:r>
              <a:rPr lang="hu-HU" sz="2300" dirty="0" smtClean="0">
                <a:latin typeface="Nunito" panose="02000603000000000000" pitchFamily="2" charset="-18"/>
              </a:rPr>
              <a:t>Foucault</a:t>
            </a:r>
            <a:r>
              <a:rPr lang="hu-HU" sz="2300" dirty="0">
                <a:latin typeface="Nunito" panose="02000603000000000000" pitchFamily="2" charset="-18"/>
              </a:rPr>
              <a:t>, Michel (2014 [1976]): </a:t>
            </a:r>
            <a:r>
              <a:rPr lang="hu-HU" sz="2300" i="1" dirty="0">
                <a:latin typeface="Nunito" panose="02000603000000000000" pitchFamily="2" charset="-18"/>
              </a:rPr>
              <a:t>A szexualitás története I. A tudás akarása</a:t>
            </a:r>
            <a:r>
              <a:rPr lang="hu-HU" sz="2300" dirty="0">
                <a:latin typeface="Nunito" panose="02000603000000000000" pitchFamily="2" charset="-18"/>
              </a:rPr>
              <a:t>. Atlantisz. 79–135.</a:t>
            </a:r>
          </a:p>
          <a:p>
            <a:r>
              <a:rPr lang="hu-HU" sz="2300" dirty="0" smtClean="0">
                <a:latin typeface="Nunito" panose="02000603000000000000" pitchFamily="2" charset="-18"/>
              </a:rPr>
              <a:t>Foucault</a:t>
            </a:r>
            <a:r>
              <a:rPr lang="hu-HU" sz="2300" dirty="0">
                <a:latin typeface="Nunito" panose="02000603000000000000" pitchFamily="2" charset="-18"/>
              </a:rPr>
              <a:t>, Michel (1998 [1978]): A „kormányozhatóság” In: </a:t>
            </a:r>
            <a:r>
              <a:rPr lang="hu-HU" sz="2300" i="1" dirty="0">
                <a:latin typeface="Nunito" panose="02000603000000000000" pitchFamily="2" charset="-18"/>
              </a:rPr>
              <a:t>A fantasztikus könyvtár</a:t>
            </a:r>
            <a:r>
              <a:rPr lang="hu-HU" sz="2300" dirty="0">
                <a:latin typeface="Nunito" panose="02000603000000000000" pitchFamily="2" charset="-18"/>
              </a:rPr>
              <a:t> (</a:t>
            </a:r>
            <a:r>
              <a:rPr lang="hu-HU" sz="2300" dirty="0" err="1">
                <a:latin typeface="Nunito" panose="02000603000000000000" pitchFamily="2" charset="-18"/>
              </a:rPr>
              <a:t>Szerk</a:t>
            </a:r>
            <a:r>
              <a:rPr lang="hu-HU" sz="2300" dirty="0">
                <a:latin typeface="Nunito" panose="02000603000000000000" pitchFamily="2" charset="-18"/>
              </a:rPr>
              <a:t>.: Romhányi Török Gábor). </a:t>
            </a:r>
            <a:r>
              <a:rPr lang="hu-HU" sz="2300" dirty="0" err="1">
                <a:latin typeface="Nunito" panose="02000603000000000000" pitchFamily="2" charset="-18"/>
              </a:rPr>
              <a:t>Pallas</a:t>
            </a:r>
            <a:r>
              <a:rPr lang="hu-HU" sz="2300" dirty="0">
                <a:latin typeface="Nunito" panose="02000603000000000000" pitchFamily="2" charset="-18"/>
              </a:rPr>
              <a:t> Stúdió és Attraktor Kft. 106–123.</a:t>
            </a:r>
          </a:p>
          <a:p>
            <a:r>
              <a:rPr lang="hu-HU" sz="2300" dirty="0" err="1" smtClean="0">
                <a:latin typeface="Nunito" panose="02000603000000000000" pitchFamily="2" charset="-18"/>
              </a:rPr>
              <a:t>Bartky</a:t>
            </a:r>
            <a:r>
              <a:rPr lang="hu-HU" sz="2300" dirty="0">
                <a:latin typeface="Nunito" panose="02000603000000000000" pitchFamily="2" charset="-18"/>
              </a:rPr>
              <a:t>, S. L. (1992 [1988]) Foucault, a nőiesség és a patriarchális hatalom modernizációja. </a:t>
            </a:r>
            <a:r>
              <a:rPr lang="hu-HU" sz="2300" i="1" dirty="0">
                <a:latin typeface="Nunito" panose="02000603000000000000" pitchFamily="2" charset="-18"/>
              </a:rPr>
              <a:t>Magyar Filozófiai Szemle</a:t>
            </a:r>
            <a:r>
              <a:rPr lang="hu-HU" sz="2300" dirty="0">
                <a:latin typeface="Nunito" panose="02000603000000000000" pitchFamily="2" charset="-18"/>
              </a:rPr>
              <a:t>, 36(3–4), 434–445.</a:t>
            </a:r>
          </a:p>
          <a:p>
            <a:r>
              <a:rPr lang="hu-HU" sz="2300" dirty="0" smtClean="0">
                <a:latin typeface="Nunito" panose="02000603000000000000" pitchFamily="2" charset="-18"/>
              </a:rPr>
              <a:t>Az </a:t>
            </a:r>
            <a:r>
              <a:rPr lang="hu-HU" sz="2300" dirty="0">
                <a:latin typeface="Nunito" panose="02000603000000000000" pitchFamily="2" charset="-18"/>
              </a:rPr>
              <a:t>ideológia szorongása: boszorkányüldözések a kapitalizmus hajnalán I–II–III. </a:t>
            </a:r>
            <a:r>
              <a:rPr lang="hu-HU" sz="2300" i="1" dirty="0">
                <a:latin typeface="Nunito" panose="02000603000000000000" pitchFamily="2" charset="-18"/>
              </a:rPr>
              <a:t>Új Szem</a:t>
            </a:r>
            <a:r>
              <a:rPr lang="hu-HU" sz="2300" dirty="0">
                <a:latin typeface="Nunito" panose="02000603000000000000" pitchFamily="2" charset="-18"/>
              </a:rPr>
              <a:t>.</a:t>
            </a:r>
          </a:p>
          <a:p>
            <a:pPr marL="45720" indent="0">
              <a:buNone/>
            </a:pPr>
            <a:endParaRPr lang="hu-HU" sz="1400" dirty="0">
              <a:latin typeface="Nunito" panose="020006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266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 err="1" smtClean="0">
                <a:latin typeface="Aesthet Nova Medium" pitchFamily="50" charset="-18"/>
              </a:rPr>
              <a:t>Biopolitika</a:t>
            </a:r>
            <a:r>
              <a:rPr lang="hu-HU" sz="3500" dirty="0" smtClean="0">
                <a:latin typeface="Aesthet Nova Medium" pitchFamily="50" charset="-18"/>
              </a:rPr>
              <a:t>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646036"/>
            <a:ext cx="9875520" cy="3419949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5500" dirty="0" smtClean="0">
                <a:latin typeface="Nunito ExtraBold" panose="00000900000000000000" pitchFamily="2" charset="-18"/>
              </a:rPr>
              <a:t>Szakirodalom folyt.</a:t>
            </a:r>
            <a:endParaRPr lang="hu-HU" sz="5500" dirty="0">
              <a:latin typeface="Nunito ExtraBold" panose="00000900000000000000" pitchFamily="2" charset="-18"/>
            </a:endParaRPr>
          </a:p>
          <a:p>
            <a:r>
              <a:rPr lang="hu-HU" sz="3500" dirty="0" smtClean="0">
                <a:latin typeface="Nunito" panose="02000603000000000000" pitchFamily="2" charset="-18"/>
              </a:rPr>
              <a:t>Csányi </a:t>
            </a:r>
            <a:r>
              <a:rPr lang="hu-HU" sz="3500" dirty="0">
                <a:latin typeface="Nunito" panose="02000603000000000000" pitchFamily="2" charset="-18"/>
              </a:rPr>
              <a:t>Gergely (2014): </a:t>
            </a:r>
            <a:r>
              <a:rPr lang="hu-HU" sz="3500" i="1" dirty="0">
                <a:latin typeface="Nunito" panose="02000603000000000000" pitchFamily="2" charset="-18"/>
              </a:rPr>
              <a:t>A szex politikai gazdaságtana. Szexuális hegemóniák és ellenhegemóniák a tőkés világrendszerben</a:t>
            </a:r>
            <a:r>
              <a:rPr lang="hu-HU" sz="3500" dirty="0">
                <a:latin typeface="Nunito" panose="02000603000000000000" pitchFamily="2" charset="-18"/>
              </a:rPr>
              <a:t>. Napvilág. „Tér. A rabszolgák szexualitása feletti kontrol a karibi gyarmatokon” 122­–135.</a:t>
            </a:r>
          </a:p>
          <a:p>
            <a:r>
              <a:rPr lang="hu-HU" sz="3500" dirty="0" smtClean="0">
                <a:latin typeface="Nunito" panose="02000603000000000000" pitchFamily="2" charset="-18"/>
              </a:rPr>
              <a:t>Csányi </a:t>
            </a:r>
            <a:r>
              <a:rPr lang="hu-HU" sz="3500" dirty="0">
                <a:latin typeface="Nunito" panose="02000603000000000000" pitchFamily="2" charset="-18"/>
              </a:rPr>
              <a:t>Gergely (2014): </a:t>
            </a:r>
            <a:r>
              <a:rPr lang="hu-HU" sz="3500" i="1" dirty="0">
                <a:latin typeface="Nunito" panose="02000603000000000000" pitchFamily="2" charset="-18"/>
              </a:rPr>
              <a:t>A szex politikai gazdaságtana. Szexuális hegemóniák és ellenhegemóniák a tőkés világrendszerben</a:t>
            </a:r>
            <a:r>
              <a:rPr lang="hu-HU" sz="3500" dirty="0">
                <a:latin typeface="Nunito" panose="02000603000000000000" pitchFamily="2" charset="-18"/>
              </a:rPr>
              <a:t>. Napvilág. „</a:t>
            </a:r>
            <a:r>
              <a:rPr lang="hu-HU" sz="3500" dirty="0" err="1">
                <a:latin typeface="Nunito" panose="02000603000000000000" pitchFamily="2" charset="-18"/>
              </a:rPr>
              <a:t>Gender</a:t>
            </a:r>
            <a:r>
              <a:rPr lang="hu-HU" sz="3500" dirty="0">
                <a:latin typeface="Nunito" panose="02000603000000000000" pitchFamily="2" charset="-18"/>
              </a:rPr>
              <a:t>. A női orgazmus” 151–160.</a:t>
            </a:r>
          </a:p>
          <a:p>
            <a:r>
              <a:rPr lang="hu-HU" sz="3500" dirty="0" smtClean="0">
                <a:latin typeface="Nunito" panose="02000603000000000000" pitchFamily="2" charset="-18"/>
              </a:rPr>
              <a:t>Csányi </a:t>
            </a:r>
            <a:r>
              <a:rPr lang="hu-HU" sz="3500" dirty="0">
                <a:latin typeface="Nunito" panose="02000603000000000000" pitchFamily="2" charset="-18"/>
              </a:rPr>
              <a:t>Gergely (2014): </a:t>
            </a:r>
            <a:r>
              <a:rPr lang="hu-HU" sz="3500" i="1" dirty="0">
                <a:latin typeface="Nunito" panose="02000603000000000000" pitchFamily="2" charset="-18"/>
              </a:rPr>
              <a:t>A szex politikai gazdaságtana. Szexuális hegemóniák és ellenhegemóniák a tőkés világrendszerben</a:t>
            </a:r>
            <a:r>
              <a:rPr lang="hu-HU" sz="3500" dirty="0">
                <a:latin typeface="Nunito" panose="02000603000000000000" pitchFamily="2" charset="-18"/>
              </a:rPr>
              <a:t>. Napvilág. „Piac. A maszturbációs pánik” „Fordizmus, észak-amerikai (szexuális) hegemónia és a szexualitás </a:t>
            </a:r>
            <a:r>
              <a:rPr lang="hu-HU" sz="3500" dirty="0" err="1">
                <a:latin typeface="Nunito" panose="02000603000000000000" pitchFamily="2" charset="-18"/>
              </a:rPr>
              <a:t>piacosodása</a:t>
            </a:r>
            <a:r>
              <a:rPr lang="hu-HU" sz="3500" dirty="0">
                <a:latin typeface="Nunito" panose="02000603000000000000" pitchFamily="2" charset="-18"/>
              </a:rPr>
              <a:t>” 161–172.</a:t>
            </a:r>
          </a:p>
          <a:p>
            <a:r>
              <a:rPr lang="hu-HU" sz="3500" dirty="0" err="1" smtClean="0">
                <a:latin typeface="Nunito" panose="02000603000000000000" pitchFamily="2" charset="-18"/>
              </a:rPr>
              <a:t>Melegh</a:t>
            </a:r>
            <a:r>
              <a:rPr lang="hu-HU" sz="3500" dirty="0">
                <a:latin typeface="Nunito" panose="02000603000000000000" pitchFamily="2" charset="-18"/>
              </a:rPr>
              <a:t>, A. L. (2000). Az angolszász globális népesedéspolitikai diskurzusok alakulása a 20. században: Lépések a pro-és </a:t>
            </a:r>
            <a:r>
              <a:rPr lang="hu-HU" sz="3500" dirty="0" err="1">
                <a:latin typeface="Nunito" panose="02000603000000000000" pitchFamily="2" charset="-18"/>
              </a:rPr>
              <a:t>antinatalista</a:t>
            </a:r>
            <a:r>
              <a:rPr lang="hu-HU" sz="3500" dirty="0">
                <a:latin typeface="Nunito" panose="02000603000000000000" pitchFamily="2" charset="-18"/>
              </a:rPr>
              <a:t> népesedéspolitikák összehasonlító vizsgálata irányában. </a:t>
            </a:r>
            <a:r>
              <a:rPr lang="hu-HU" sz="3500" i="1" dirty="0">
                <a:latin typeface="Nunito" panose="02000603000000000000" pitchFamily="2" charset="-18"/>
              </a:rPr>
              <a:t>Replika</a:t>
            </a:r>
            <a:r>
              <a:rPr lang="hu-HU" sz="3500" dirty="0">
                <a:latin typeface="Nunito" panose="02000603000000000000" pitchFamily="2" charset="-18"/>
              </a:rPr>
              <a:t>, (39), 157–175.</a:t>
            </a:r>
          </a:p>
          <a:p>
            <a:r>
              <a:rPr lang="hu-HU" sz="3500" dirty="0" smtClean="0">
                <a:latin typeface="Nunito" panose="02000603000000000000" pitchFamily="2" charset="-18"/>
              </a:rPr>
              <a:t>Csányi</a:t>
            </a:r>
            <a:r>
              <a:rPr lang="hu-HU" sz="3500" dirty="0">
                <a:latin typeface="Nunito" panose="02000603000000000000" pitchFamily="2" charset="-18"/>
              </a:rPr>
              <a:t>, G., &amp; Kerényi, S. (2018). A „jó anya” mítosza Magyarországon a reproduktív munka és a piac globális történetének szempontjából. </a:t>
            </a:r>
            <a:r>
              <a:rPr lang="hu-HU" sz="3500" i="1" dirty="0">
                <a:latin typeface="Nunito" panose="02000603000000000000" pitchFamily="2" charset="-18"/>
              </a:rPr>
              <a:t>Fordulat</a:t>
            </a:r>
            <a:r>
              <a:rPr lang="hu-HU" sz="3500" dirty="0">
                <a:latin typeface="Nunito" panose="02000603000000000000" pitchFamily="2" charset="-18"/>
              </a:rPr>
              <a:t>, (24), 134–160. </a:t>
            </a:r>
          </a:p>
          <a:p>
            <a:r>
              <a:rPr lang="hu-HU" sz="3500" dirty="0" smtClean="0">
                <a:latin typeface="Nunito" panose="02000603000000000000" pitchFamily="2" charset="-18"/>
              </a:rPr>
              <a:t>Feró</a:t>
            </a:r>
            <a:r>
              <a:rPr lang="hu-HU" sz="3500" dirty="0">
                <a:latin typeface="Nunito" panose="02000603000000000000" pitchFamily="2" charset="-18"/>
              </a:rPr>
              <a:t>, D. (2019). </a:t>
            </a:r>
            <a:r>
              <a:rPr lang="hu-HU" sz="3500" dirty="0" err="1">
                <a:latin typeface="Nunito" panose="02000603000000000000" pitchFamily="2" charset="-18"/>
              </a:rPr>
              <a:t>Gender</a:t>
            </a:r>
            <a:r>
              <a:rPr lang="hu-HU" sz="3500" dirty="0">
                <a:latin typeface="Nunito" panose="02000603000000000000" pitchFamily="2" charset="-18"/>
              </a:rPr>
              <a:t> és igazság(</a:t>
            </a:r>
            <a:r>
              <a:rPr lang="hu-HU" sz="3500" dirty="0" err="1">
                <a:latin typeface="Nunito" panose="02000603000000000000" pitchFamily="2" charset="-18"/>
              </a:rPr>
              <a:t>osság</a:t>
            </a:r>
            <a:r>
              <a:rPr lang="hu-HU" sz="3500" dirty="0">
                <a:latin typeface="Nunito" panose="02000603000000000000" pitchFamily="2" charset="-18"/>
              </a:rPr>
              <a:t>), </a:t>
            </a:r>
            <a:r>
              <a:rPr lang="hu-HU" sz="3500" dirty="0" err="1">
                <a:latin typeface="Nunito" panose="02000603000000000000" pitchFamily="2" charset="-18"/>
              </a:rPr>
              <a:t>gender</a:t>
            </a:r>
            <a:r>
              <a:rPr lang="hu-HU" sz="3500" dirty="0">
                <a:latin typeface="Nunito" panose="02000603000000000000" pitchFamily="2" charset="-18"/>
              </a:rPr>
              <a:t> mint posztigazság(</a:t>
            </a:r>
            <a:r>
              <a:rPr lang="hu-HU" sz="3500" dirty="0" err="1">
                <a:latin typeface="Nunito" panose="02000603000000000000" pitchFamily="2" charset="-18"/>
              </a:rPr>
              <a:t>osság</a:t>
            </a:r>
            <a:r>
              <a:rPr lang="hu-HU" sz="3500" dirty="0">
                <a:latin typeface="Nunito" panose="02000603000000000000" pitchFamily="2" charset="-18"/>
              </a:rPr>
              <a:t>). </a:t>
            </a:r>
            <a:r>
              <a:rPr lang="hu-HU" sz="3500" i="1" dirty="0">
                <a:latin typeface="Nunito" panose="02000603000000000000" pitchFamily="2" charset="-18"/>
              </a:rPr>
              <a:t>Replika</a:t>
            </a:r>
            <a:r>
              <a:rPr lang="hu-HU" sz="3500" dirty="0">
                <a:latin typeface="Nunito" panose="02000603000000000000" pitchFamily="2" charset="-18"/>
              </a:rPr>
              <a:t>, (112), 167–186.</a:t>
            </a:r>
          </a:p>
          <a:p>
            <a:pPr marL="45720" indent="0">
              <a:buNone/>
            </a:pPr>
            <a:endParaRPr lang="hu-HU" sz="1400" dirty="0">
              <a:latin typeface="Nunito" panose="020006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248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>
                <a:latin typeface="Aesthet Nova Medium" pitchFamily="50" charset="-18"/>
              </a:rPr>
              <a:t>Globális gazdaságföldrajz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93183"/>
            <a:ext cx="9875520" cy="32202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 ExtraBold" panose="00000900000000000000" pitchFamily="2" charset="-18"/>
              </a:rPr>
              <a:t>Információk a kurzusról</a:t>
            </a:r>
            <a:endParaRPr lang="hu-HU" dirty="0">
              <a:latin typeface="Nunito ExtraBold" panose="00000900000000000000" pitchFamily="2" charset="-18"/>
            </a:endParaRPr>
          </a:p>
          <a:p>
            <a:r>
              <a:rPr lang="hu-HU" dirty="0" smtClean="0">
                <a:latin typeface="Nunito" panose="02000603000000000000" pitchFamily="2" charset="-18"/>
              </a:rPr>
              <a:t>18 órás, 4 nap alatt megvalósult tömbösített szakkurzus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2024/25 tavaszi félév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Kurzustartó: </a:t>
            </a:r>
            <a:r>
              <a:rPr lang="hu-HU" dirty="0" err="1" smtClean="0">
                <a:latin typeface="Nunito" panose="02000603000000000000" pitchFamily="2" charset="-18"/>
              </a:rPr>
              <a:t>Czirfusz</a:t>
            </a:r>
            <a:r>
              <a:rPr lang="hu-HU" dirty="0" smtClean="0">
                <a:latin typeface="Nunito" panose="02000603000000000000" pitchFamily="2" charset="-18"/>
              </a:rPr>
              <a:t> Márton</a:t>
            </a:r>
            <a:endParaRPr lang="hu-HU" dirty="0">
              <a:latin typeface="Nunito" panose="02000603000000000000" pitchFamily="2" charset="-18"/>
            </a:endParaRPr>
          </a:p>
          <a:p>
            <a:r>
              <a:rPr lang="hu-HU" dirty="0" smtClean="0">
                <a:latin typeface="Nunito" panose="02000603000000000000" pitchFamily="2" charset="-18"/>
              </a:rPr>
              <a:t>Résztvevők: szakkollégisták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Programtevékenység témája: Társadalom- és gazdaságtudományok</a:t>
            </a:r>
          </a:p>
        </p:txBody>
      </p:sp>
    </p:spTree>
    <p:extLst>
      <p:ext uri="{BB962C8B-B14F-4D97-AF65-F5344CB8AC3E}">
        <p14:creationId xmlns:p14="http://schemas.microsoft.com/office/powerpoint/2010/main" val="6787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>
                <a:latin typeface="Aesthet Nova Medium" pitchFamily="50" charset="-18"/>
              </a:rPr>
              <a:t>Globális gazdaságföldrajz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93183"/>
            <a:ext cx="9875520" cy="32202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 ExtraBold" panose="00000900000000000000" pitchFamily="2" charset="-18"/>
              </a:rPr>
              <a:t>A kurzus leírása</a:t>
            </a:r>
          </a:p>
          <a:p>
            <a:pPr marL="45720" indent="0" algn="just">
              <a:buNone/>
            </a:pPr>
            <a:r>
              <a:rPr lang="hu-HU" dirty="0">
                <a:latin typeface="Nunito" panose="02000603000000000000" pitchFamily="2" charset="-18"/>
              </a:rPr>
              <a:t>A </a:t>
            </a:r>
            <a:r>
              <a:rPr lang="hu-HU" dirty="0" smtClean="0">
                <a:latin typeface="Nunito" panose="02000603000000000000" pitchFamily="2" charset="-18"/>
              </a:rPr>
              <a:t>kurzus </a:t>
            </a:r>
            <a:r>
              <a:rPr lang="hu-HU" dirty="0">
                <a:latin typeface="Nunito" panose="02000603000000000000" pitchFamily="2" charset="-18"/>
              </a:rPr>
              <a:t>a kortárs nemzetközi gazdaságföldrajz politikai gazdaságtani megközelítésébe </a:t>
            </a:r>
            <a:r>
              <a:rPr lang="hu-HU" dirty="0" smtClean="0">
                <a:latin typeface="Nunito" panose="02000603000000000000" pitchFamily="2" charset="-18"/>
              </a:rPr>
              <a:t>adott bevezető </a:t>
            </a:r>
            <a:r>
              <a:rPr lang="hu-HU" dirty="0">
                <a:latin typeface="Nunito" panose="02000603000000000000" pitchFamily="2" charset="-18"/>
              </a:rPr>
              <a:t>betekintést. A gazdaságföldrajz mint diszciplína a gazdaság térbeli működésmódjának megértését helyezi a középpontba, annak politikai gazdaságtani megközelítése pedig hangsúlyosan kapcsolódik a kritikai társadalomtudományok kortárs vitáihoz. </a:t>
            </a:r>
          </a:p>
        </p:txBody>
      </p:sp>
    </p:spTree>
    <p:extLst>
      <p:ext uri="{BB962C8B-B14F-4D97-AF65-F5344CB8AC3E}">
        <p14:creationId xmlns:p14="http://schemas.microsoft.com/office/powerpoint/2010/main" val="42562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>
                <a:latin typeface="Aesthet Nova Medium" pitchFamily="50" charset="-18"/>
              </a:rPr>
              <a:t>Globális gazdaságföldrajz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93183"/>
            <a:ext cx="9875520" cy="32202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 ExtraBold" panose="00000900000000000000" pitchFamily="2" charset="-18"/>
              </a:rPr>
              <a:t>A kurzus leírása folyt.</a:t>
            </a:r>
            <a:endParaRPr lang="hu-HU" dirty="0"/>
          </a:p>
          <a:p>
            <a:pPr marL="45720" lvl="0" indent="0" algn="just">
              <a:buNone/>
            </a:pPr>
            <a:r>
              <a:rPr lang="hu-HU" dirty="0" smtClean="0">
                <a:latin typeface="Nunito" panose="02000603000000000000" pitchFamily="2" charset="-18"/>
              </a:rPr>
              <a:t>A kurzus célja hármas: egyrészt </a:t>
            </a:r>
            <a:r>
              <a:rPr lang="hu-HU" dirty="0">
                <a:latin typeface="Nunito" panose="02000603000000000000" pitchFamily="2" charset="-18"/>
              </a:rPr>
              <a:t>a gazdaságföldrajz kulcsfogalmait és szemléletmódját szeretné megismertetni a kortárs földrajztudománnyal a képzésükben nem találkozó </a:t>
            </a:r>
            <a:r>
              <a:rPr lang="hu-HU" dirty="0" smtClean="0">
                <a:latin typeface="Nunito" panose="02000603000000000000" pitchFamily="2" charset="-18"/>
              </a:rPr>
              <a:t>szakkollégistákkal; másrészt </a:t>
            </a:r>
            <a:r>
              <a:rPr lang="hu-HU" dirty="0">
                <a:latin typeface="Nunito" panose="02000603000000000000" pitchFamily="2" charset="-18"/>
              </a:rPr>
              <a:t>elmélyíti a kritikai társadalomelméletekről való ismereteket azáltal, hogy azok gazdaságföldrajzban való alkalmazását </a:t>
            </a:r>
            <a:r>
              <a:rPr lang="hu-HU" dirty="0" smtClean="0">
                <a:latin typeface="Nunito" panose="02000603000000000000" pitchFamily="2" charset="-18"/>
              </a:rPr>
              <a:t>bemutatja; harmadrészt </a:t>
            </a:r>
            <a:r>
              <a:rPr lang="hu-HU" dirty="0">
                <a:latin typeface="Nunito" panose="02000603000000000000" pitchFamily="2" charset="-18"/>
              </a:rPr>
              <a:t>betekintést ad abba, hogy a kapitalista világgazdaság jelenlegi és közelmúltbeli térfolyamatainak elemzéséhez milyen belátásokat kínál a kortárs gazdaságföldrajz.</a:t>
            </a:r>
          </a:p>
        </p:txBody>
      </p:sp>
    </p:spTree>
    <p:extLst>
      <p:ext uri="{BB962C8B-B14F-4D97-AF65-F5344CB8AC3E}">
        <p14:creationId xmlns:p14="http://schemas.microsoft.com/office/powerpoint/2010/main" val="10492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800" dirty="0" smtClean="0">
                <a:solidFill>
                  <a:srgbClr val="23322D"/>
                </a:solidFill>
                <a:latin typeface="Aesthet Nova Medium" pitchFamily="50" charset="-18"/>
              </a:rPr>
              <a:t>Kurzusaink 2024/25 tavaszi félévben</a:t>
            </a:r>
            <a:endParaRPr lang="hu-HU" sz="38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93183"/>
            <a:ext cx="7100790" cy="32202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 ExtraBold" panose="00000900000000000000" pitchFamily="2" charset="-18"/>
              </a:rPr>
              <a:t>Szakkurzusok</a:t>
            </a:r>
            <a:endParaRPr lang="hu-HU" dirty="0">
              <a:latin typeface="Nunito ExtraBold" panose="00000900000000000000" pitchFamily="2" charset="-18"/>
            </a:endParaRPr>
          </a:p>
          <a:p>
            <a:r>
              <a:rPr lang="hu-HU" dirty="0" smtClean="0">
                <a:latin typeface="Nunito" panose="02000603000000000000" pitchFamily="2" charset="-18"/>
              </a:rPr>
              <a:t>Magyarország társadalomszerkezete</a:t>
            </a:r>
          </a:p>
          <a:p>
            <a:r>
              <a:rPr lang="hu-HU" dirty="0" err="1" smtClean="0">
                <a:latin typeface="Nunito" panose="02000603000000000000" pitchFamily="2" charset="-18"/>
              </a:rPr>
              <a:t>Biopolitika</a:t>
            </a:r>
            <a:endParaRPr lang="hu-HU" dirty="0" smtClean="0">
              <a:latin typeface="Nunito" panose="02000603000000000000" pitchFamily="2" charset="-18"/>
            </a:endParaRPr>
          </a:p>
          <a:p>
            <a:r>
              <a:rPr lang="hu-HU" dirty="0" smtClean="0">
                <a:latin typeface="Nunito" panose="02000603000000000000" pitchFamily="2" charset="-18"/>
              </a:rPr>
              <a:t>Globális gazdaságföldrajz</a:t>
            </a:r>
          </a:p>
          <a:p>
            <a:pPr marL="45720" indent="0">
              <a:buNone/>
            </a:pPr>
            <a:r>
              <a:rPr lang="hu-HU" dirty="0">
                <a:latin typeface="Nunito ExtraBold" panose="00000900000000000000" pitchFamily="2" charset="-18"/>
              </a:rPr>
              <a:t>A kutatói munkára, tudományos pályára felkészítő kurzus</a:t>
            </a:r>
          </a:p>
          <a:p>
            <a:r>
              <a:rPr lang="hu-HU" dirty="0" err="1" smtClean="0">
                <a:latin typeface="Nunito" panose="02000603000000000000" pitchFamily="2" charset="-18"/>
              </a:rPr>
              <a:t>Academic</a:t>
            </a:r>
            <a:r>
              <a:rPr lang="hu-HU" dirty="0" smtClean="0">
                <a:latin typeface="Nunito" panose="02000603000000000000" pitchFamily="2" charset="-18"/>
              </a:rPr>
              <a:t> </a:t>
            </a:r>
            <a:r>
              <a:rPr lang="hu-HU" dirty="0" err="1" smtClean="0">
                <a:latin typeface="Nunito" panose="02000603000000000000" pitchFamily="2" charset="-18"/>
              </a:rPr>
              <a:t>Writing</a:t>
            </a:r>
            <a:endParaRPr lang="hu-HU" dirty="0" smtClean="0">
              <a:latin typeface="Nunito" panose="020006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948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>
                <a:latin typeface="Aesthet Nova Medium" pitchFamily="50" charset="-18"/>
              </a:rPr>
              <a:t>Globális gazdaságföldrajz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93183"/>
            <a:ext cx="9875520" cy="32202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 ExtraBold" panose="00000900000000000000" pitchFamily="2" charset="-18"/>
              </a:rPr>
              <a:t>Tematika</a:t>
            </a:r>
            <a:endParaRPr lang="hu-HU" dirty="0">
              <a:latin typeface="Nunito ExtraBold" panose="00000900000000000000" pitchFamily="2" charset="-18"/>
            </a:endParaRPr>
          </a:p>
          <a:p>
            <a:r>
              <a:rPr lang="hu-HU" sz="1900" dirty="0" smtClean="0">
                <a:latin typeface="Nunito" panose="02000603000000000000" pitchFamily="2" charset="-18"/>
              </a:rPr>
              <a:t>1. alkalom: „Gazdaság</a:t>
            </a:r>
            <a:r>
              <a:rPr lang="hu-HU" sz="1900" dirty="0">
                <a:latin typeface="Nunito" panose="02000603000000000000" pitchFamily="2" charset="-18"/>
              </a:rPr>
              <a:t>, tér, hely, lépték, globalizáció és egyenlőtlen </a:t>
            </a:r>
            <a:r>
              <a:rPr lang="hu-HU" sz="1900" dirty="0" smtClean="0">
                <a:latin typeface="Nunito" panose="02000603000000000000" pitchFamily="2" charset="-18"/>
              </a:rPr>
              <a:t>fejlődés”</a:t>
            </a:r>
            <a:endParaRPr lang="hu-HU" sz="1900" dirty="0">
              <a:latin typeface="Nunito" panose="02000603000000000000" pitchFamily="2" charset="-18"/>
            </a:endParaRPr>
          </a:p>
          <a:p>
            <a:r>
              <a:rPr lang="hu-HU" sz="1900" dirty="0" smtClean="0">
                <a:latin typeface="Nunito" panose="02000603000000000000" pitchFamily="2" charset="-18"/>
              </a:rPr>
              <a:t>2. alkalom: „A </a:t>
            </a:r>
            <a:r>
              <a:rPr lang="hu-HU" sz="1900" dirty="0">
                <a:latin typeface="Nunito" panose="02000603000000000000" pitchFamily="2" charset="-18"/>
              </a:rPr>
              <a:t>gazdasági termelés földrajzai – a kapitalista gazdaság történeti </a:t>
            </a:r>
            <a:r>
              <a:rPr lang="hu-HU" sz="1900" dirty="0" smtClean="0">
                <a:latin typeface="Nunito" panose="02000603000000000000" pitchFamily="2" charset="-18"/>
              </a:rPr>
              <a:t>földrajza” &amp; „A </a:t>
            </a:r>
            <a:r>
              <a:rPr lang="hu-HU" sz="1900" dirty="0">
                <a:latin typeface="Nunito" panose="02000603000000000000" pitchFamily="2" charset="-18"/>
              </a:rPr>
              <a:t>globális termelési hálózatok mint a gazdaságföldrajz középszintű </a:t>
            </a:r>
            <a:r>
              <a:rPr lang="hu-HU" sz="1900" dirty="0" smtClean="0">
                <a:latin typeface="Nunito" panose="02000603000000000000" pitchFamily="2" charset="-18"/>
              </a:rPr>
              <a:t>elmélete”</a:t>
            </a:r>
            <a:endParaRPr lang="hu-HU" sz="1900" dirty="0">
              <a:latin typeface="Nunito" panose="02000603000000000000" pitchFamily="2" charset="-18"/>
            </a:endParaRPr>
          </a:p>
          <a:p>
            <a:r>
              <a:rPr lang="hu-HU" sz="1900" dirty="0" smtClean="0">
                <a:latin typeface="Nunito" panose="02000603000000000000" pitchFamily="2" charset="-18"/>
              </a:rPr>
              <a:t>3. alkalom: „A </a:t>
            </a:r>
            <a:r>
              <a:rPr lang="hu-HU" sz="1900" dirty="0">
                <a:latin typeface="Nunito" panose="02000603000000000000" pitchFamily="2" charset="-18"/>
              </a:rPr>
              <a:t>munka </a:t>
            </a:r>
            <a:r>
              <a:rPr lang="hu-HU" sz="1900" dirty="0" smtClean="0">
                <a:latin typeface="Nunito" panose="02000603000000000000" pitchFamily="2" charset="-18"/>
              </a:rPr>
              <a:t>gazdaságföldrajza”</a:t>
            </a:r>
            <a:endParaRPr lang="hu-HU" sz="1900" dirty="0">
              <a:latin typeface="Nunito" panose="02000603000000000000" pitchFamily="2" charset="-18"/>
            </a:endParaRPr>
          </a:p>
          <a:p>
            <a:r>
              <a:rPr lang="hu-HU" sz="1900" dirty="0" smtClean="0">
                <a:latin typeface="Nunito" panose="02000603000000000000" pitchFamily="2" charset="-18"/>
              </a:rPr>
              <a:t>4. alkalom: „A </a:t>
            </a:r>
            <a:r>
              <a:rPr lang="hu-HU" sz="1900" dirty="0">
                <a:latin typeface="Nunito" panose="02000603000000000000" pitchFamily="2" charset="-18"/>
              </a:rPr>
              <a:t>pénztőke </a:t>
            </a:r>
            <a:r>
              <a:rPr lang="hu-HU" sz="1900" dirty="0" smtClean="0">
                <a:latin typeface="Nunito" panose="02000603000000000000" pitchFamily="2" charset="-18"/>
              </a:rPr>
              <a:t>gazdaságföldrajza” &amp; „A </a:t>
            </a:r>
            <a:r>
              <a:rPr lang="hu-HU" sz="1900" dirty="0">
                <a:latin typeface="Nunito" panose="02000603000000000000" pitchFamily="2" charset="-18"/>
              </a:rPr>
              <a:t>többléptékű állam szerepe a gazdaság térfolyamatainak </a:t>
            </a:r>
            <a:r>
              <a:rPr lang="hu-HU" sz="1900" dirty="0" smtClean="0">
                <a:latin typeface="Nunito" panose="02000603000000000000" pitchFamily="2" charset="-18"/>
              </a:rPr>
              <a:t>alakításában”</a:t>
            </a:r>
            <a:endParaRPr lang="hu-HU" sz="1900" dirty="0">
              <a:latin typeface="Nunito" panose="02000603000000000000" pitchFamily="2" charset="-18"/>
            </a:endParaRPr>
          </a:p>
          <a:p>
            <a:endParaRPr lang="hu-HU" dirty="0"/>
          </a:p>
          <a:p>
            <a:endParaRPr lang="hu-HU" dirty="0">
              <a:latin typeface="Nunito" panose="020006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832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>
                <a:latin typeface="Aesthet Nova Medium" pitchFamily="50" charset="-18"/>
              </a:rPr>
              <a:t>Globális gazdaságföldrajz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93183"/>
            <a:ext cx="9875520" cy="32202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 ExtraBold" panose="00000900000000000000" pitchFamily="2" charset="-18"/>
              </a:rPr>
              <a:t>Szakirodalom</a:t>
            </a:r>
            <a:endParaRPr lang="hu-HU" dirty="0">
              <a:latin typeface="Nunito ExtraBold" panose="00000900000000000000" pitchFamily="2" charset="-18"/>
            </a:endParaRPr>
          </a:p>
          <a:p>
            <a:r>
              <a:rPr lang="hu-HU" dirty="0" err="1">
                <a:latin typeface="Nunito" panose="02000603000000000000" pitchFamily="2" charset="-18"/>
              </a:rPr>
              <a:t>MacKinnon</a:t>
            </a:r>
            <a:r>
              <a:rPr lang="hu-HU" dirty="0">
                <a:latin typeface="Nunito" panose="02000603000000000000" pitchFamily="2" charset="-18"/>
              </a:rPr>
              <a:t>, </a:t>
            </a:r>
            <a:r>
              <a:rPr lang="hu-HU" dirty="0" err="1">
                <a:latin typeface="Nunito" panose="02000603000000000000" pitchFamily="2" charset="-18"/>
              </a:rPr>
              <a:t>Danny</a:t>
            </a:r>
            <a:r>
              <a:rPr lang="hu-HU" dirty="0">
                <a:latin typeface="Nunito" panose="02000603000000000000" pitchFamily="2" charset="-18"/>
              </a:rPr>
              <a:t> – </a:t>
            </a:r>
            <a:r>
              <a:rPr lang="hu-HU" dirty="0" err="1">
                <a:latin typeface="Nunito" panose="02000603000000000000" pitchFamily="2" charset="-18"/>
              </a:rPr>
              <a:t>Cumbers</a:t>
            </a:r>
            <a:r>
              <a:rPr lang="hu-HU" dirty="0">
                <a:latin typeface="Nunito" panose="02000603000000000000" pitchFamily="2" charset="-18"/>
              </a:rPr>
              <a:t>, Andrew (2019): </a:t>
            </a:r>
            <a:r>
              <a:rPr lang="hu-HU" i="1" dirty="0">
                <a:latin typeface="Nunito" panose="02000603000000000000" pitchFamily="2" charset="-18"/>
              </a:rPr>
              <a:t>An </a:t>
            </a:r>
            <a:r>
              <a:rPr lang="hu-HU" i="1" dirty="0" err="1">
                <a:latin typeface="Nunito" panose="02000603000000000000" pitchFamily="2" charset="-18"/>
              </a:rPr>
              <a:t>Introduction</a:t>
            </a:r>
            <a:r>
              <a:rPr lang="hu-HU" i="1" dirty="0">
                <a:latin typeface="Nunito" panose="02000603000000000000" pitchFamily="2" charset="-18"/>
              </a:rPr>
              <a:t> </a:t>
            </a:r>
            <a:r>
              <a:rPr lang="hu-HU" i="1" dirty="0" err="1">
                <a:latin typeface="Nunito" panose="02000603000000000000" pitchFamily="2" charset="-18"/>
              </a:rPr>
              <a:t>to</a:t>
            </a:r>
            <a:r>
              <a:rPr lang="hu-HU" i="1" dirty="0">
                <a:latin typeface="Nunito" panose="02000603000000000000" pitchFamily="2" charset="-18"/>
              </a:rPr>
              <a:t> </a:t>
            </a:r>
            <a:r>
              <a:rPr lang="hu-HU" i="1" dirty="0" err="1">
                <a:latin typeface="Nunito" panose="02000603000000000000" pitchFamily="2" charset="-18"/>
              </a:rPr>
              <a:t>Economic</a:t>
            </a:r>
            <a:r>
              <a:rPr lang="hu-HU" i="1" dirty="0">
                <a:latin typeface="Nunito" panose="02000603000000000000" pitchFamily="2" charset="-18"/>
              </a:rPr>
              <a:t> </a:t>
            </a:r>
            <a:r>
              <a:rPr lang="hu-HU" i="1" dirty="0" err="1">
                <a:latin typeface="Nunito" panose="02000603000000000000" pitchFamily="2" charset="-18"/>
              </a:rPr>
              <a:t>Geography</a:t>
            </a:r>
            <a:r>
              <a:rPr lang="hu-HU" i="1" dirty="0">
                <a:latin typeface="Nunito" panose="02000603000000000000" pitchFamily="2" charset="-18"/>
              </a:rPr>
              <a:t>. </a:t>
            </a:r>
            <a:r>
              <a:rPr lang="hu-HU" i="1" dirty="0" err="1">
                <a:latin typeface="Nunito" panose="02000603000000000000" pitchFamily="2" charset="-18"/>
              </a:rPr>
              <a:t>Globalisation</a:t>
            </a:r>
            <a:r>
              <a:rPr lang="hu-HU" i="1" dirty="0">
                <a:latin typeface="Nunito" panose="02000603000000000000" pitchFamily="2" charset="-18"/>
              </a:rPr>
              <a:t>, </a:t>
            </a:r>
            <a:r>
              <a:rPr lang="hu-HU" i="1" dirty="0" err="1">
                <a:latin typeface="Nunito" panose="02000603000000000000" pitchFamily="2" charset="-18"/>
              </a:rPr>
              <a:t>Uneven</a:t>
            </a:r>
            <a:r>
              <a:rPr lang="hu-HU" i="1" dirty="0">
                <a:latin typeface="Nunito" panose="02000603000000000000" pitchFamily="2" charset="-18"/>
              </a:rPr>
              <a:t> </a:t>
            </a:r>
            <a:r>
              <a:rPr lang="hu-HU" i="1" dirty="0" err="1">
                <a:latin typeface="Nunito" panose="02000603000000000000" pitchFamily="2" charset="-18"/>
              </a:rPr>
              <a:t>Development</a:t>
            </a:r>
            <a:r>
              <a:rPr lang="hu-HU" i="1" dirty="0">
                <a:latin typeface="Nunito" panose="02000603000000000000" pitchFamily="2" charset="-18"/>
              </a:rPr>
              <a:t> and </a:t>
            </a:r>
            <a:r>
              <a:rPr lang="hu-HU" i="1" dirty="0" err="1">
                <a:latin typeface="Nunito" panose="02000603000000000000" pitchFamily="2" charset="-18"/>
              </a:rPr>
              <a:t>Place</a:t>
            </a:r>
            <a:r>
              <a:rPr lang="hu-HU" i="1" dirty="0">
                <a:latin typeface="Nunito" panose="02000603000000000000" pitchFamily="2" charset="-18"/>
              </a:rPr>
              <a:t>.</a:t>
            </a:r>
            <a:r>
              <a:rPr lang="hu-HU" dirty="0">
                <a:latin typeface="Nunito" panose="02000603000000000000" pitchFamily="2" charset="-18"/>
              </a:rPr>
              <a:t> </a:t>
            </a:r>
            <a:r>
              <a:rPr lang="hu-HU" dirty="0" err="1">
                <a:latin typeface="Nunito" panose="02000603000000000000" pitchFamily="2" charset="-18"/>
              </a:rPr>
              <a:t>Third</a:t>
            </a:r>
            <a:r>
              <a:rPr lang="hu-HU" dirty="0">
                <a:latin typeface="Nunito" panose="02000603000000000000" pitchFamily="2" charset="-18"/>
              </a:rPr>
              <a:t> Edition. </a:t>
            </a:r>
            <a:r>
              <a:rPr lang="hu-HU" dirty="0" err="1">
                <a:latin typeface="Nunito" panose="02000603000000000000" pitchFamily="2" charset="-18"/>
              </a:rPr>
              <a:t>Routledge</a:t>
            </a:r>
            <a:r>
              <a:rPr lang="hu-HU" dirty="0">
                <a:latin typeface="Nunito" panose="02000603000000000000" pitchFamily="2" charset="-18"/>
              </a:rPr>
              <a:t>, </a:t>
            </a:r>
            <a:r>
              <a:rPr lang="hu-HU" dirty="0" err="1">
                <a:latin typeface="Nunito" panose="02000603000000000000" pitchFamily="2" charset="-18"/>
              </a:rPr>
              <a:t>Abingdon</a:t>
            </a:r>
            <a:r>
              <a:rPr lang="hu-HU" dirty="0">
                <a:latin typeface="Nunito" panose="02000603000000000000" pitchFamily="2" charset="-18"/>
              </a:rPr>
              <a:t>, </a:t>
            </a:r>
            <a:r>
              <a:rPr lang="hu-HU" dirty="0" err="1">
                <a:latin typeface="Nunito" panose="02000603000000000000" pitchFamily="2" charset="-18"/>
              </a:rPr>
              <a:t>Oxon</a:t>
            </a:r>
            <a:r>
              <a:rPr lang="hu-HU" dirty="0" smtClean="0">
                <a:latin typeface="Nunito" panose="02000603000000000000" pitchFamily="2" charset="-18"/>
              </a:rPr>
              <a:t>.</a:t>
            </a:r>
            <a:endParaRPr lang="hu-HU" dirty="0">
              <a:latin typeface="Nunito" panose="020006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193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 err="1" smtClean="0">
                <a:latin typeface="Aesthet Nova Medium" pitchFamily="50" charset="-18"/>
              </a:rPr>
              <a:t>Academic</a:t>
            </a:r>
            <a:r>
              <a:rPr lang="hu-HU" sz="3500" dirty="0" smtClean="0">
                <a:latin typeface="Aesthet Nova Medium" pitchFamily="50" charset="-18"/>
              </a:rPr>
              <a:t> </a:t>
            </a:r>
            <a:r>
              <a:rPr lang="hu-HU" sz="3500" dirty="0" err="1" smtClean="0">
                <a:latin typeface="Aesthet Nova Medium" pitchFamily="50" charset="-18"/>
              </a:rPr>
              <a:t>Writing</a:t>
            </a:r>
            <a:r>
              <a:rPr lang="hu-HU" sz="3500" dirty="0" smtClean="0">
                <a:latin typeface="Aesthet Nova Medium" pitchFamily="50" charset="-18"/>
              </a:rPr>
              <a:t> 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93183"/>
            <a:ext cx="9875520" cy="32202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 ExtraBold" panose="00000900000000000000" pitchFamily="2" charset="-18"/>
              </a:rPr>
              <a:t>Információk a kurzusról</a:t>
            </a:r>
            <a:endParaRPr lang="hu-HU" dirty="0">
              <a:latin typeface="Nunito ExtraBold" panose="00000900000000000000" pitchFamily="2" charset="-18"/>
            </a:endParaRPr>
          </a:p>
          <a:p>
            <a:r>
              <a:rPr lang="hu-HU" dirty="0" smtClean="0">
                <a:latin typeface="Nunito" panose="02000603000000000000" pitchFamily="2" charset="-18"/>
              </a:rPr>
              <a:t>4 nap alatt megvalósult tömbösített kurzus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2025. július 12. – 20.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Kurzustartó: </a:t>
            </a:r>
            <a:r>
              <a:rPr lang="hu-HU" dirty="0" err="1" smtClean="0">
                <a:latin typeface="Nunito" panose="02000603000000000000" pitchFamily="2" charset="-18"/>
              </a:rPr>
              <a:t>Csabay</a:t>
            </a:r>
            <a:r>
              <a:rPr lang="hu-HU" dirty="0" smtClean="0">
                <a:latin typeface="Nunito" panose="02000603000000000000" pitchFamily="2" charset="-18"/>
              </a:rPr>
              <a:t> István Csaba</a:t>
            </a:r>
            <a:endParaRPr lang="hu-HU" dirty="0">
              <a:latin typeface="Nunito" panose="02000603000000000000" pitchFamily="2" charset="-18"/>
            </a:endParaRPr>
          </a:p>
          <a:p>
            <a:r>
              <a:rPr lang="hu-HU" dirty="0" smtClean="0">
                <a:latin typeface="Nunito" panose="02000603000000000000" pitchFamily="2" charset="-18"/>
              </a:rPr>
              <a:t>Résztvevők: szakkollégisták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A </a:t>
            </a:r>
            <a:r>
              <a:rPr lang="hu-HU" dirty="0">
                <a:latin typeface="Nunito" panose="02000603000000000000" pitchFamily="2" charset="-18"/>
              </a:rPr>
              <a:t>kutatói munkára, tudományos pályára </a:t>
            </a:r>
            <a:r>
              <a:rPr lang="hu-HU" dirty="0" smtClean="0">
                <a:latin typeface="Nunito" panose="02000603000000000000" pitchFamily="2" charset="-18"/>
              </a:rPr>
              <a:t>felkészítő kurzus</a:t>
            </a:r>
          </a:p>
        </p:txBody>
      </p:sp>
    </p:spTree>
    <p:extLst>
      <p:ext uri="{BB962C8B-B14F-4D97-AF65-F5344CB8AC3E}">
        <p14:creationId xmlns:p14="http://schemas.microsoft.com/office/powerpoint/2010/main" val="5194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 err="1">
                <a:latin typeface="Aesthet Nova Medium" pitchFamily="50" charset="-18"/>
              </a:rPr>
              <a:t>Academic</a:t>
            </a:r>
            <a:r>
              <a:rPr lang="hu-HU" sz="3500" dirty="0">
                <a:latin typeface="Aesthet Nova Medium" pitchFamily="50" charset="-18"/>
              </a:rPr>
              <a:t> </a:t>
            </a:r>
            <a:r>
              <a:rPr lang="hu-HU" sz="3500" dirty="0" err="1">
                <a:latin typeface="Aesthet Nova Medium" pitchFamily="50" charset="-18"/>
              </a:rPr>
              <a:t>Writing</a:t>
            </a:r>
            <a:r>
              <a:rPr lang="hu-HU" sz="3500" dirty="0">
                <a:latin typeface="Aesthet Nova Medium" pitchFamily="50" charset="-18"/>
              </a:rPr>
              <a:t> 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93183"/>
            <a:ext cx="9875520" cy="32202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 ExtraBold" panose="00000900000000000000" pitchFamily="2" charset="-18"/>
              </a:rPr>
              <a:t>A kurzus leírása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" panose="02000603000000000000" pitchFamily="2" charset="-18"/>
              </a:rPr>
              <a:t>A kurzus célja az volt, hogy minden résztvevő elsajátítsa </a:t>
            </a:r>
            <a:r>
              <a:rPr lang="hu-HU" dirty="0">
                <a:latin typeface="Nunito" panose="02000603000000000000" pitchFamily="2" charset="-18"/>
              </a:rPr>
              <a:t>a tudományos munkában elengedhetetlen, és egyéb szférákban is nagyon hasznos alapvető kutatási és </a:t>
            </a:r>
            <a:r>
              <a:rPr lang="hu-HU" dirty="0" smtClean="0">
                <a:latin typeface="Nunito" panose="02000603000000000000" pitchFamily="2" charset="-18"/>
              </a:rPr>
              <a:t>kommunikációs készségeket</a:t>
            </a:r>
            <a:r>
              <a:rPr lang="hu-HU" dirty="0">
                <a:latin typeface="Nunito" panose="02000603000000000000" pitchFamily="2" charset="-18"/>
              </a:rPr>
              <a:t>, mint kutatási kérdés és hipotézis megfogalmazása, tudományos szövegek típusai és felépítése, </a:t>
            </a:r>
            <a:r>
              <a:rPr lang="hu-HU" dirty="0" smtClean="0">
                <a:latin typeface="Nunito" panose="02000603000000000000" pitchFamily="2" charset="-18"/>
              </a:rPr>
              <a:t>irodalomkutatás, hivatkozások </a:t>
            </a:r>
            <a:r>
              <a:rPr lang="hu-HU" dirty="0">
                <a:latin typeface="Nunito" panose="02000603000000000000" pitchFamily="2" charset="-18"/>
              </a:rPr>
              <a:t>kezelése, motivációs levél, ajánlólevél, tudományos önéletrajz írása</a:t>
            </a:r>
            <a:r>
              <a:rPr lang="hu-HU" dirty="0" smtClean="0">
                <a:latin typeface="Nunito" panose="02000603000000000000" pitchFamily="2" charset="-18"/>
              </a:rPr>
              <a:t>.</a:t>
            </a:r>
            <a:r>
              <a:rPr lang="hu-HU" dirty="0">
                <a:latin typeface="Nunito" panose="02000603000000000000" pitchFamily="2" charset="-18"/>
              </a:rPr>
              <a:t> </a:t>
            </a:r>
            <a:r>
              <a:rPr lang="hu-HU" dirty="0" smtClean="0">
                <a:latin typeface="Nunito" panose="02000603000000000000" pitchFamily="2" charset="-18"/>
              </a:rPr>
              <a:t>Az </a:t>
            </a:r>
            <a:r>
              <a:rPr lang="hu-HU" dirty="0" err="1" smtClean="0">
                <a:latin typeface="Nunito" panose="02000603000000000000" pitchFamily="2" charset="-18"/>
              </a:rPr>
              <a:t>Academic</a:t>
            </a:r>
            <a:r>
              <a:rPr lang="hu-HU" dirty="0" smtClean="0">
                <a:latin typeface="Nunito" panose="02000603000000000000" pitchFamily="2" charset="-18"/>
              </a:rPr>
              <a:t> </a:t>
            </a:r>
            <a:r>
              <a:rPr lang="hu-HU" dirty="0" err="1" smtClean="0">
                <a:latin typeface="Nunito" panose="02000603000000000000" pitchFamily="2" charset="-18"/>
              </a:rPr>
              <a:t>Writing</a:t>
            </a:r>
            <a:r>
              <a:rPr lang="hu-HU" dirty="0" smtClean="0">
                <a:latin typeface="Nunito" panose="02000603000000000000" pitchFamily="2" charset="-18"/>
              </a:rPr>
              <a:t> </a:t>
            </a:r>
            <a:r>
              <a:rPr lang="hu-HU" dirty="0">
                <a:latin typeface="Nunito" panose="02000603000000000000" pitchFamily="2" charset="-18"/>
              </a:rPr>
              <a:t>kurzus elvégzése minimum egyszer kötelező a szakkollégium tagjainak</a:t>
            </a:r>
            <a:r>
              <a:rPr lang="hu-HU" dirty="0" smtClean="0">
                <a:latin typeface="Nunito" panose="02000603000000000000" pitchFamily="2" charset="-18"/>
              </a:rPr>
              <a:t>. </a:t>
            </a:r>
            <a:endParaRPr lang="hu-HU" dirty="0">
              <a:latin typeface="Nunito" panose="020006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360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Aesthet Nova Medium" pitchFamily="50" charset="-18"/>
              </a:rPr>
              <a:t>A kurzusok finanszírozása</a:t>
            </a:r>
            <a:endParaRPr lang="hu-HU" sz="4000" dirty="0"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845734"/>
            <a:ext cx="5723934" cy="32202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Nunito" panose="02000603000000000000" pitchFamily="2" charset="-18"/>
              </a:rPr>
              <a:t>Nemzeti Tehetség Program 2024/25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Nunito" panose="02000603000000000000" pitchFamily="2" charset="-18"/>
              </a:rPr>
              <a:t>Szakkollégiumok tehetséggondozó programjának támogatása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Nunito" panose="02000603000000000000" pitchFamily="2" charset="-18"/>
              </a:rPr>
              <a:t>Pályázat kódja: NTP-SZKOLL-24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Nunito" panose="02000603000000000000" pitchFamily="2" charset="-18"/>
              </a:rPr>
              <a:t>Projekt címe: A tudományos képzés átfogó fejlesztése a Társadalomelméleti Kollégiumban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06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23322D"/>
                </a:solidFill>
                <a:latin typeface="Aesthet Nova Medium" pitchFamily="50" charset="-18"/>
              </a:rPr>
              <a:t>Magyarország társadalomszerkezete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93183"/>
            <a:ext cx="7100790" cy="32202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 ExtraBold" panose="00000900000000000000" pitchFamily="2" charset="-18"/>
              </a:rPr>
              <a:t>Információk a kurzusról</a:t>
            </a:r>
            <a:endParaRPr lang="hu-HU" dirty="0">
              <a:latin typeface="Nunito ExtraBold" panose="00000900000000000000" pitchFamily="2" charset="-18"/>
            </a:endParaRPr>
          </a:p>
          <a:p>
            <a:r>
              <a:rPr lang="hu-HU" dirty="0" smtClean="0">
                <a:latin typeface="Nunito" panose="02000603000000000000" pitchFamily="2" charset="-18"/>
              </a:rPr>
              <a:t>18 órás szakkurzus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2024/25 tavaszi félév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Kurzustartók: Éber Márk Áron &amp; Huszár Ákos</a:t>
            </a:r>
            <a:endParaRPr lang="hu-HU" dirty="0">
              <a:latin typeface="Nunito" panose="02000603000000000000" pitchFamily="2" charset="-18"/>
            </a:endParaRPr>
          </a:p>
          <a:p>
            <a:r>
              <a:rPr lang="hu-HU" dirty="0" smtClean="0">
                <a:latin typeface="Nunito" panose="02000603000000000000" pitchFamily="2" charset="-18"/>
              </a:rPr>
              <a:t>Résztvevők: szakkollégisták</a:t>
            </a:r>
          </a:p>
          <a:p>
            <a:r>
              <a:rPr lang="hu-HU" dirty="0" smtClean="0">
                <a:latin typeface="Nunito" panose="02000603000000000000" pitchFamily="2" charset="-18"/>
              </a:rPr>
              <a:t>Programtevékenység témája: Társadalomtudomány</a:t>
            </a:r>
          </a:p>
        </p:txBody>
      </p:sp>
    </p:spTree>
    <p:extLst>
      <p:ext uri="{BB962C8B-B14F-4D97-AF65-F5344CB8AC3E}">
        <p14:creationId xmlns:p14="http://schemas.microsoft.com/office/powerpoint/2010/main" val="4926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>
                <a:latin typeface="Aesthet Nova Medium" pitchFamily="50" charset="-18"/>
              </a:rPr>
              <a:t>Magyarország társadalomszerkezete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793183"/>
            <a:ext cx="9875520" cy="32202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 ExtraBold" panose="00000900000000000000" pitchFamily="2" charset="-18"/>
              </a:rPr>
              <a:t>A kurzus leírása</a:t>
            </a:r>
          </a:p>
          <a:p>
            <a:pPr marL="45720" indent="0" algn="just">
              <a:buNone/>
            </a:pPr>
            <a:r>
              <a:rPr lang="hu-HU" dirty="0" smtClean="0">
                <a:latin typeface="Nunito" panose="02000603000000000000" pitchFamily="2" charset="-18"/>
              </a:rPr>
              <a:t>A kurzus célja volt, hogy bevezesse a résztvevőket a társadalmi struktúra- és társadalmi rétegződés kutatásokba, a nemzetközi és hazai szakirodalom feldolgozásán keresztül. A kurzus tematikája kiemelt figyelmet fordított Magyarország osztályszerkezetére.</a:t>
            </a:r>
            <a:endParaRPr lang="hu-HU" dirty="0">
              <a:latin typeface="Nunito" panose="020006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291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 smtClean="0">
                <a:latin typeface="Aesthet Nova Medium" pitchFamily="50" charset="-18"/>
              </a:rPr>
              <a:t>Magyarország társadalomszerkezete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646038"/>
            <a:ext cx="9875520" cy="322025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 ExtraBold" panose="00000900000000000000" pitchFamily="2" charset="-18"/>
              </a:rPr>
              <a:t>Tematika</a:t>
            </a:r>
            <a:endParaRPr lang="hu-HU" dirty="0">
              <a:latin typeface="Nunito ExtraBold" panose="00000900000000000000" pitchFamily="2" charset="-18"/>
            </a:endParaRPr>
          </a:p>
          <a:p>
            <a:r>
              <a:rPr lang="hu-HU" dirty="0">
                <a:latin typeface="Nunito" panose="02000603000000000000" pitchFamily="2" charset="-18"/>
              </a:rPr>
              <a:t> 1. alkalom: Az osztály(szerkezet) fogalmi alapjai; mi a kérdés, amire az “osztály” a válasz? </a:t>
            </a:r>
          </a:p>
          <a:p>
            <a:r>
              <a:rPr lang="hu-HU" dirty="0">
                <a:latin typeface="Nunito" panose="02000603000000000000" pitchFamily="2" charset="-18"/>
              </a:rPr>
              <a:t> 2. alkalom: Az osztályszerkezet felfogása (erő)térként, társadalmi és szimbolikus terek </a:t>
            </a:r>
            <a:r>
              <a:rPr lang="hu-HU" dirty="0" smtClean="0">
                <a:latin typeface="Nunito" panose="02000603000000000000" pitchFamily="2" charset="-18"/>
              </a:rPr>
              <a:t>együtteseként</a:t>
            </a:r>
          </a:p>
          <a:p>
            <a:r>
              <a:rPr lang="hu-HU" dirty="0">
                <a:latin typeface="Nunito" panose="02000603000000000000" pitchFamily="2" charset="-18"/>
              </a:rPr>
              <a:t>3. alkalom: A magyar társadalom története egy többoldalú (erő)tér történeti átalakulásaként </a:t>
            </a:r>
            <a:endParaRPr lang="hu-HU" dirty="0" smtClean="0">
              <a:latin typeface="Nunito" panose="02000603000000000000" pitchFamily="2" charset="-18"/>
            </a:endParaRPr>
          </a:p>
          <a:p>
            <a:r>
              <a:rPr lang="hu-HU" dirty="0">
                <a:latin typeface="Nunito" panose="02000603000000000000" pitchFamily="2" charset="-18"/>
              </a:rPr>
              <a:t>4. alkalom: Osztályhelyzetek a kapitalista világrendszerben </a:t>
            </a:r>
            <a:endParaRPr lang="hu-HU" dirty="0" smtClean="0">
              <a:latin typeface="Nunito" panose="02000603000000000000" pitchFamily="2" charset="-18"/>
            </a:endParaRPr>
          </a:p>
          <a:p>
            <a:r>
              <a:rPr lang="hu-HU" dirty="0">
                <a:latin typeface="Nunito" panose="02000603000000000000" pitchFamily="2" charset="-18"/>
              </a:rPr>
              <a:t>5. alkalom: A burzsoázia / tőkés osztály összetétele és lázadása </a:t>
            </a:r>
            <a:endParaRPr lang="hu-HU" dirty="0" smtClean="0">
              <a:latin typeface="Nunito" panose="02000603000000000000" pitchFamily="2" charset="-18"/>
            </a:endParaRPr>
          </a:p>
          <a:p>
            <a:r>
              <a:rPr lang="hu-HU" dirty="0">
                <a:latin typeface="Nunito" panose="02000603000000000000" pitchFamily="2" charset="-18"/>
              </a:rPr>
              <a:t>6. alkalom: </a:t>
            </a:r>
            <a:r>
              <a:rPr lang="hu-HU" dirty="0" smtClean="0">
                <a:latin typeface="Nunito" panose="02000603000000000000" pitchFamily="2" charset="-18"/>
              </a:rPr>
              <a:t>Habitus és osztály</a:t>
            </a:r>
            <a:endParaRPr lang="hu-HU" dirty="0">
              <a:latin typeface="Nunito" panose="020006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557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 smtClean="0">
                <a:latin typeface="Aesthet Nova Medium" pitchFamily="50" charset="-18"/>
              </a:rPr>
              <a:t>Magyarország társadalomszerkezete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646038"/>
            <a:ext cx="9875520" cy="322025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100" dirty="0" smtClean="0">
                <a:latin typeface="Nunito ExtraBold" panose="00000900000000000000" pitchFamily="2" charset="-18"/>
              </a:rPr>
              <a:t>Tematika folyt.</a:t>
            </a:r>
            <a:endParaRPr lang="hu-HU" sz="2100" dirty="0"/>
          </a:p>
          <a:p>
            <a:r>
              <a:rPr lang="hu-HU" sz="2100" dirty="0">
                <a:latin typeface="Nunito" panose="02000603000000000000" pitchFamily="2" charset="-18"/>
              </a:rPr>
              <a:t>7. alkalom: A munkásosztály összetétele és </a:t>
            </a:r>
            <a:r>
              <a:rPr lang="hu-HU" sz="2100" dirty="0" smtClean="0">
                <a:latin typeface="Nunito" panose="02000603000000000000" pitchFamily="2" charset="-18"/>
              </a:rPr>
              <a:t>lázadása</a:t>
            </a:r>
          </a:p>
          <a:p>
            <a:r>
              <a:rPr lang="hu-HU" sz="2100" dirty="0">
                <a:latin typeface="Nunito" panose="02000603000000000000" pitchFamily="2" charset="-18"/>
              </a:rPr>
              <a:t>8. alkalom: Empirikusan kimutathatóan </a:t>
            </a:r>
            <a:r>
              <a:rPr lang="hu-HU" sz="2100" i="1" dirty="0">
                <a:latin typeface="Nunito" panose="02000603000000000000" pitchFamily="2" charset="-18"/>
              </a:rPr>
              <a:t>is </a:t>
            </a:r>
            <a:r>
              <a:rPr lang="hu-HU" sz="2100" dirty="0">
                <a:latin typeface="Nunito" panose="02000603000000000000" pitchFamily="2" charset="-18"/>
              </a:rPr>
              <a:t>osztálytársadalom-e a magyar társadalom</a:t>
            </a:r>
            <a:r>
              <a:rPr lang="hu-HU" sz="2100" dirty="0" smtClean="0">
                <a:latin typeface="Nunito" panose="02000603000000000000" pitchFamily="2" charset="-18"/>
              </a:rPr>
              <a:t>?</a:t>
            </a:r>
          </a:p>
          <a:p>
            <a:r>
              <a:rPr lang="hu-HU" sz="2100" dirty="0">
                <a:latin typeface="Nunito" panose="02000603000000000000" pitchFamily="2" charset="-18"/>
              </a:rPr>
              <a:t>9. alkalom: Párkapcsolatok, párválasztás, </a:t>
            </a:r>
            <a:r>
              <a:rPr lang="hu-HU" sz="2100" dirty="0" smtClean="0">
                <a:latin typeface="Nunito" panose="02000603000000000000" pitchFamily="2" charset="-18"/>
              </a:rPr>
              <a:t>házasodás</a:t>
            </a:r>
          </a:p>
          <a:p>
            <a:r>
              <a:rPr lang="hu-HU" sz="2100" dirty="0">
                <a:latin typeface="Nunito" panose="02000603000000000000" pitchFamily="2" charset="-18"/>
              </a:rPr>
              <a:t>10. alkalom: Középosztály(</a:t>
            </a:r>
            <a:r>
              <a:rPr lang="hu-HU" sz="2100" dirty="0" err="1">
                <a:latin typeface="Nunito" panose="02000603000000000000" pitchFamily="2" charset="-18"/>
              </a:rPr>
              <a:t>osodás</a:t>
            </a:r>
            <a:r>
              <a:rPr lang="hu-HU" sz="2100" dirty="0">
                <a:latin typeface="Nunito" panose="02000603000000000000" pitchFamily="2" charset="-18"/>
              </a:rPr>
              <a:t>) a magyar társadalomban – hogyan értelmezzük? </a:t>
            </a:r>
            <a:endParaRPr lang="hu-HU" sz="2100" dirty="0" smtClean="0">
              <a:latin typeface="Nunito" panose="02000603000000000000" pitchFamily="2" charset="-18"/>
            </a:endParaRPr>
          </a:p>
          <a:p>
            <a:r>
              <a:rPr lang="hu-HU" sz="2100" dirty="0">
                <a:latin typeface="Nunito" panose="02000603000000000000" pitchFamily="2" charset="-18"/>
              </a:rPr>
              <a:t>11. alkalom: Társadalmi mobilitás és </a:t>
            </a:r>
            <a:r>
              <a:rPr lang="hu-HU" sz="2100" dirty="0" smtClean="0">
                <a:latin typeface="Nunito" panose="02000603000000000000" pitchFamily="2" charset="-18"/>
              </a:rPr>
              <a:t>osztályváltás</a:t>
            </a:r>
          </a:p>
          <a:p>
            <a:r>
              <a:rPr lang="hu-HU" sz="2100" dirty="0">
                <a:latin typeface="Nunito" panose="02000603000000000000" pitchFamily="2" charset="-18"/>
              </a:rPr>
              <a:t>12. alkalom: Osztályszavazás </a:t>
            </a:r>
          </a:p>
        </p:txBody>
      </p:sp>
    </p:spTree>
    <p:extLst>
      <p:ext uri="{BB962C8B-B14F-4D97-AF65-F5344CB8AC3E}">
        <p14:creationId xmlns:p14="http://schemas.microsoft.com/office/powerpoint/2010/main" val="23359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>
                <a:latin typeface="Aesthet Nova Medium" pitchFamily="50" charset="-18"/>
              </a:rPr>
              <a:t>Magyarország társadalomszerkezete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646037"/>
            <a:ext cx="9875520" cy="337790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Nunito ExtraBold" panose="00000900000000000000" pitchFamily="2" charset="-18"/>
              </a:rPr>
              <a:t>Szakirodalom</a:t>
            </a:r>
            <a:endParaRPr lang="hu-HU" dirty="0" smtClean="0"/>
          </a:p>
          <a:p>
            <a:r>
              <a:rPr lang="en-US" dirty="0" smtClean="0">
                <a:latin typeface="Nunito" panose="02000603000000000000" pitchFamily="2" charset="-18"/>
              </a:rPr>
              <a:t>Wright</a:t>
            </a:r>
            <a:r>
              <a:rPr lang="en-US" dirty="0">
                <a:latin typeface="Nunito" panose="02000603000000000000" pitchFamily="2" charset="-18"/>
              </a:rPr>
              <a:t>, Erik Olin (2005): Conclusion: If “Class” is the Answer, What is the Question? In </a:t>
            </a:r>
            <a:r>
              <a:rPr lang="en-US" dirty="0" err="1">
                <a:latin typeface="Nunito" panose="02000603000000000000" pitchFamily="2" charset="-18"/>
              </a:rPr>
              <a:t>uő</a:t>
            </a:r>
            <a:r>
              <a:rPr lang="en-US" dirty="0">
                <a:latin typeface="Nunito" panose="02000603000000000000" pitchFamily="2" charset="-18"/>
              </a:rPr>
              <a:t>.: Wright, Erik Olin (</a:t>
            </a:r>
            <a:r>
              <a:rPr lang="en-US" dirty="0" err="1">
                <a:latin typeface="Nunito" panose="02000603000000000000" pitchFamily="2" charset="-18"/>
              </a:rPr>
              <a:t>szerk</a:t>
            </a:r>
            <a:r>
              <a:rPr lang="en-US" dirty="0">
                <a:latin typeface="Nunito" panose="02000603000000000000" pitchFamily="2" charset="-18"/>
              </a:rPr>
              <a:t>.): </a:t>
            </a:r>
            <a:r>
              <a:rPr lang="en-US" i="1" dirty="0">
                <a:latin typeface="Nunito" panose="02000603000000000000" pitchFamily="2" charset="-18"/>
              </a:rPr>
              <a:t>Approaches to Class Analysis. </a:t>
            </a:r>
            <a:r>
              <a:rPr lang="en-US" dirty="0">
                <a:latin typeface="Nunito" panose="02000603000000000000" pitchFamily="2" charset="-18"/>
              </a:rPr>
              <a:t>Cambridge: Cambridge University Press, 180–192</a:t>
            </a:r>
            <a:r>
              <a:rPr lang="en-US" dirty="0" smtClean="0">
                <a:latin typeface="Nunito" panose="02000603000000000000" pitchFamily="2" charset="-18"/>
              </a:rPr>
              <a:t>.</a:t>
            </a:r>
            <a:endParaRPr lang="hu-HU" dirty="0">
              <a:latin typeface="Nunito" panose="02000603000000000000" pitchFamily="2" charset="-18"/>
            </a:endParaRPr>
          </a:p>
          <a:p>
            <a:r>
              <a:rPr lang="hu-HU" dirty="0">
                <a:latin typeface="Nunito" panose="02000603000000000000" pitchFamily="2" charset="-18"/>
              </a:rPr>
              <a:t> </a:t>
            </a:r>
            <a:r>
              <a:rPr lang="hu-HU" dirty="0" err="1">
                <a:latin typeface="Nunito" panose="02000603000000000000" pitchFamily="2" charset="-18"/>
              </a:rPr>
              <a:t>Bourdieu</a:t>
            </a:r>
            <a:r>
              <a:rPr lang="hu-HU" dirty="0">
                <a:latin typeface="Nunito" panose="02000603000000000000" pitchFamily="2" charset="-18"/>
              </a:rPr>
              <a:t>, Pierre (2002 [1994]): Társadalmi tér és szimbolikus tér. + Függelék: A “szovjet” változat és a politikai tőke. In </a:t>
            </a:r>
            <a:r>
              <a:rPr lang="hu-HU" dirty="0" err="1">
                <a:latin typeface="Nunito" panose="02000603000000000000" pitchFamily="2" charset="-18"/>
              </a:rPr>
              <a:t>uő</a:t>
            </a:r>
            <a:r>
              <a:rPr lang="hu-HU" dirty="0">
                <a:latin typeface="Nunito" panose="02000603000000000000" pitchFamily="2" charset="-18"/>
              </a:rPr>
              <a:t>.: </a:t>
            </a:r>
            <a:r>
              <a:rPr lang="hu-HU" i="1" dirty="0">
                <a:latin typeface="Nunito" panose="02000603000000000000" pitchFamily="2" charset="-18"/>
              </a:rPr>
              <a:t>A gyakorlati észjárás: A társadalmi cselekvés elméletéről. </a:t>
            </a:r>
            <a:r>
              <a:rPr lang="hu-HU" dirty="0">
                <a:latin typeface="Nunito" panose="02000603000000000000" pitchFamily="2" charset="-18"/>
              </a:rPr>
              <a:t>(Ford.: </a:t>
            </a:r>
            <a:r>
              <a:rPr lang="hu-HU" dirty="0" err="1">
                <a:latin typeface="Nunito" panose="02000603000000000000" pitchFamily="2" charset="-18"/>
              </a:rPr>
              <a:t>Berkovits</a:t>
            </a:r>
            <a:r>
              <a:rPr lang="hu-HU" dirty="0">
                <a:latin typeface="Nunito" panose="02000603000000000000" pitchFamily="2" charset="-18"/>
              </a:rPr>
              <a:t> Balázs.) Budapest: Napvilág Kiadó, 11–29</a:t>
            </a:r>
            <a:r>
              <a:rPr lang="hu-HU" dirty="0" smtClean="0">
                <a:latin typeface="Nunito" panose="02000603000000000000" pitchFamily="2" charset="-18"/>
              </a:rPr>
              <a:t>.</a:t>
            </a:r>
          </a:p>
          <a:p>
            <a:r>
              <a:rPr lang="hu-HU" dirty="0">
                <a:latin typeface="Nunito" panose="02000603000000000000" pitchFamily="2" charset="-18"/>
              </a:rPr>
              <a:t>Szelényi, Iván – </a:t>
            </a:r>
            <a:r>
              <a:rPr lang="hu-HU" dirty="0" err="1">
                <a:latin typeface="Nunito" panose="02000603000000000000" pitchFamily="2" charset="-18"/>
              </a:rPr>
              <a:t>Eyal</a:t>
            </a:r>
            <a:r>
              <a:rPr lang="hu-HU" dirty="0">
                <a:latin typeface="Nunito" panose="02000603000000000000" pitchFamily="2" charset="-18"/>
              </a:rPr>
              <a:t>, </a:t>
            </a:r>
            <a:r>
              <a:rPr lang="hu-HU" dirty="0" err="1">
                <a:latin typeface="Nunito" panose="02000603000000000000" pitchFamily="2" charset="-18"/>
              </a:rPr>
              <a:t>Gil</a:t>
            </a:r>
            <a:r>
              <a:rPr lang="hu-HU" dirty="0">
                <a:latin typeface="Nunito" panose="02000603000000000000" pitchFamily="2" charset="-18"/>
              </a:rPr>
              <a:t> – </a:t>
            </a:r>
            <a:r>
              <a:rPr lang="hu-HU" dirty="0" err="1">
                <a:latin typeface="Nunito" panose="02000603000000000000" pitchFamily="2" charset="-18"/>
              </a:rPr>
              <a:t>Townsley</a:t>
            </a:r>
            <a:r>
              <a:rPr lang="hu-HU" dirty="0">
                <a:latin typeface="Nunito" panose="02000603000000000000" pitchFamily="2" charset="-18"/>
              </a:rPr>
              <a:t>, </a:t>
            </a:r>
            <a:r>
              <a:rPr lang="hu-HU" dirty="0" err="1">
                <a:latin typeface="Nunito" panose="02000603000000000000" pitchFamily="2" charset="-18"/>
              </a:rPr>
              <a:t>Eleanor</a:t>
            </a:r>
            <a:r>
              <a:rPr lang="hu-HU" dirty="0">
                <a:latin typeface="Nunito" panose="02000603000000000000" pitchFamily="2" charset="-18"/>
              </a:rPr>
              <a:t> R. (1998): </a:t>
            </a:r>
            <a:r>
              <a:rPr lang="hu-HU" dirty="0" err="1">
                <a:latin typeface="Nunito" panose="02000603000000000000" pitchFamily="2" charset="-18"/>
              </a:rPr>
              <a:t>Classes</a:t>
            </a:r>
            <a:r>
              <a:rPr lang="hu-HU" dirty="0">
                <a:latin typeface="Nunito" panose="02000603000000000000" pitchFamily="2" charset="-18"/>
              </a:rPr>
              <a:t> and </a:t>
            </a:r>
            <a:r>
              <a:rPr lang="hu-HU" dirty="0" err="1">
                <a:latin typeface="Nunito" panose="02000603000000000000" pitchFamily="2" charset="-18"/>
              </a:rPr>
              <a:t>Elites</a:t>
            </a:r>
            <a:r>
              <a:rPr lang="hu-HU" dirty="0">
                <a:latin typeface="Nunito" panose="02000603000000000000" pitchFamily="2" charset="-18"/>
              </a:rPr>
              <a:t> in </a:t>
            </a:r>
            <a:r>
              <a:rPr lang="hu-HU" dirty="0" err="1">
                <a:latin typeface="Nunito" panose="02000603000000000000" pitchFamily="2" charset="-18"/>
              </a:rPr>
              <a:t>the</a:t>
            </a:r>
            <a:r>
              <a:rPr lang="hu-HU" dirty="0">
                <a:latin typeface="Nunito" panose="02000603000000000000" pitchFamily="2" charset="-18"/>
              </a:rPr>
              <a:t> </a:t>
            </a:r>
            <a:r>
              <a:rPr lang="hu-HU" dirty="0" err="1">
                <a:latin typeface="Nunito" panose="02000603000000000000" pitchFamily="2" charset="-18"/>
              </a:rPr>
              <a:t>Changing</a:t>
            </a:r>
            <a:r>
              <a:rPr lang="hu-HU" dirty="0">
                <a:latin typeface="Nunito" panose="02000603000000000000" pitchFamily="2" charset="-18"/>
              </a:rPr>
              <a:t> </a:t>
            </a:r>
            <a:r>
              <a:rPr lang="hu-HU" dirty="0" err="1">
                <a:latin typeface="Nunito" panose="02000603000000000000" pitchFamily="2" charset="-18"/>
              </a:rPr>
              <a:t>Structures</a:t>
            </a:r>
            <a:r>
              <a:rPr lang="hu-HU" dirty="0">
                <a:latin typeface="Nunito" panose="02000603000000000000" pitchFamily="2" charset="-18"/>
              </a:rPr>
              <a:t> of </a:t>
            </a:r>
            <a:r>
              <a:rPr lang="hu-HU" dirty="0" err="1">
                <a:latin typeface="Nunito" panose="02000603000000000000" pitchFamily="2" charset="-18"/>
              </a:rPr>
              <a:t>Twentieth-Century</a:t>
            </a:r>
            <a:r>
              <a:rPr lang="hu-HU" dirty="0">
                <a:latin typeface="Nunito" panose="02000603000000000000" pitchFamily="2" charset="-18"/>
              </a:rPr>
              <a:t> </a:t>
            </a:r>
            <a:r>
              <a:rPr lang="hu-HU" dirty="0" err="1">
                <a:latin typeface="Nunito" panose="02000603000000000000" pitchFamily="2" charset="-18"/>
              </a:rPr>
              <a:t>Central</a:t>
            </a:r>
            <a:r>
              <a:rPr lang="hu-HU" dirty="0">
                <a:latin typeface="Nunito" panose="02000603000000000000" pitchFamily="2" charset="-18"/>
              </a:rPr>
              <a:t> European </a:t>
            </a:r>
            <a:r>
              <a:rPr lang="hu-HU" dirty="0" err="1">
                <a:latin typeface="Nunito" panose="02000603000000000000" pitchFamily="2" charset="-18"/>
              </a:rPr>
              <a:t>Societies</a:t>
            </a:r>
            <a:r>
              <a:rPr lang="hu-HU" dirty="0">
                <a:latin typeface="Nunito" panose="02000603000000000000" pitchFamily="2" charset="-18"/>
              </a:rPr>
              <a:t>. In </a:t>
            </a:r>
            <a:r>
              <a:rPr lang="hu-HU" dirty="0" err="1">
                <a:latin typeface="Nunito" panose="02000603000000000000" pitchFamily="2" charset="-18"/>
              </a:rPr>
              <a:t>uők</a:t>
            </a:r>
            <a:r>
              <a:rPr lang="hu-HU" dirty="0">
                <a:latin typeface="Nunito" panose="02000603000000000000" pitchFamily="2" charset="-18"/>
              </a:rPr>
              <a:t>.: </a:t>
            </a:r>
            <a:r>
              <a:rPr lang="hu-HU" i="1" dirty="0" err="1">
                <a:latin typeface="Nunito" panose="02000603000000000000" pitchFamily="2" charset="-18"/>
              </a:rPr>
              <a:t>Making</a:t>
            </a:r>
            <a:r>
              <a:rPr lang="hu-HU" i="1" dirty="0">
                <a:latin typeface="Nunito" panose="02000603000000000000" pitchFamily="2" charset="-18"/>
              </a:rPr>
              <a:t> </a:t>
            </a:r>
            <a:r>
              <a:rPr lang="hu-HU" i="1" dirty="0" err="1">
                <a:latin typeface="Nunito" panose="02000603000000000000" pitchFamily="2" charset="-18"/>
              </a:rPr>
              <a:t>Capitalism</a:t>
            </a:r>
            <a:r>
              <a:rPr lang="hu-HU" i="1" dirty="0">
                <a:latin typeface="Nunito" panose="02000603000000000000" pitchFamily="2" charset="-18"/>
              </a:rPr>
              <a:t> </a:t>
            </a:r>
            <a:r>
              <a:rPr lang="hu-HU" i="1" dirty="0" err="1">
                <a:latin typeface="Nunito" panose="02000603000000000000" pitchFamily="2" charset="-18"/>
              </a:rPr>
              <a:t>Without</a:t>
            </a:r>
            <a:r>
              <a:rPr lang="hu-HU" i="1" dirty="0">
                <a:latin typeface="Nunito" panose="02000603000000000000" pitchFamily="2" charset="-18"/>
              </a:rPr>
              <a:t> </a:t>
            </a:r>
            <a:r>
              <a:rPr lang="hu-HU" i="1" dirty="0" err="1">
                <a:latin typeface="Nunito" panose="02000603000000000000" pitchFamily="2" charset="-18"/>
              </a:rPr>
              <a:t>Capitalists</a:t>
            </a:r>
            <a:r>
              <a:rPr lang="hu-HU" i="1" dirty="0">
                <a:latin typeface="Nunito" panose="02000603000000000000" pitchFamily="2" charset="-18"/>
              </a:rPr>
              <a:t>: </a:t>
            </a:r>
            <a:r>
              <a:rPr lang="hu-HU" i="1" dirty="0" err="1">
                <a:latin typeface="Nunito" panose="02000603000000000000" pitchFamily="2" charset="-18"/>
              </a:rPr>
              <a:t>Class</a:t>
            </a:r>
            <a:r>
              <a:rPr lang="hu-HU" i="1" dirty="0">
                <a:latin typeface="Nunito" panose="02000603000000000000" pitchFamily="2" charset="-18"/>
              </a:rPr>
              <a:t> </a:t>
            </a:r>
            <a:r>
              <a:rPr lang="hu-HU" i="1" dirty="0" err="1">
                <a:latin typeface="Nunito" panose="02000603000000000000" pitchFamily="2" charset="-18"/>
              </a:rPr>
              <a:t>Formation</a:t>
            </a:r>
            <a:r>
              <a:rPr lang="hu-HU" i="1" dirty="0">
                <a:latin typeface="Nunito" panose="02000603000000000000" pitchFamily="2" charset="-18"/>
              </a:rPr>
              <a:t> and </a:t>
            </a:r>
            <a:r>
              <a:rPr lang="hu-HU" i="1" dirty="0" err="1">
                <a:latin typeface="Nunito" panose="02000603000000000000" pitchFamily="2" charset="-18"/>
              </a:rPr>
              <a:t>Elite</a:t>
            </a:r>
            <a:r>
              <a:rPr lang="hu-HU" i="1" dirty="0">
                <a:latin typeface="Nunito" panose="02000603000000000000" pitchFamily="2" charset="-18"/>
              </a:rPr>
              <a:t> </a:t>
            </a:r>
            <a:r>
              <a:rPr lang="hu-HU" i="1" dirty="0" err="1">
                <a:latin typeface="Nunito" panose="02000603000000000000" pitchFamily="2" charset="-18"/>
              </a:rPr>
              <a:t>Struggles</a:t>
            </a:r>
            <a:r>
              <a:rPr lang="hu-HU" i="1" dirty="0">
                <a:latin typeface="Nunito" panose="02000603000000000000" pitchFamily="2" charset="-18"/>
              </a:rPr>
              <a:t> in Post-</a:t>
            </a:r>
            <a:r>
              <a:rPr lang="hu-HU" i="1" dirty="0" err="1">
                <a:latin typeface="Nunito" panose="02000603000000000000" pitchFamily="2" charset="-18"/>
              </a:rPr>
              <a:t>Communist</a:t>
            </a:r>
            <a:r>
              <a:rPr lang="hu-HU" i="1" dirty="0">
                <a:latin typeface="Nunito" panose="02000603000000000000" pitchFamily="2" charset="-18"/>
              </a:rPr>
              <a:t> </a:t>
            </a:r>
            <a:r>
              <a:rPr lang="hu-HU" i="1" dirty="0" err="1">
                <a:latin typeface="Nunito" panose="02000603000000000000" pitchFamily="2" charset="-18"/>
              </a:rPr>
              <a:t>Central</a:t>
            </a:r>
            <a:r>
              <a:rPr lang="hu-HU" i="1" dirty="0">
                <a:latin typeface="Nunito" panose="02000603000000000000" pitchFamily="2" charset="-18"/>
              </a:rPr>
              <a:t> Europe. </a:t>
            </a:r>
            <a:r>
              <a:rPr lang="hu-HU" dirty="0">
                <a:latin typeface="Nunito" panose="02000603000000000000" pitchFamily="2" charset="-18"/>
              </a:rPr>
              <a:t>New York – London: </a:t>
            </a:r>
            <a:r>
              <a:rPr lang="hu-HU" dirty="0" err="1">
                <a:latin typeface="Nunito" panose="02000603000000000000" pitchFamily="2" charset="-18"/>
              </a:rPr>
              <a:t>Verso</a:t>
            </a:r>
            <a:r>
              <a:rPr lang="hu-HU" dirty="0">
                <a:latin typeface="Nunito" panose="02000603000000000000" pitchFamily="2" charset="-18"/>
              </a:rPr>
              <a:t>, 17–45</a:t>
            </a:r>
            <a:r>
              <a:rPr lang="hu-HU" dirty="0" smtClean="0">
                <a:latin typeface="Nunito" panose="02000603000000000000" pitchFamily="2" charset="-18"/>
              </a:rPr>
              <a:t>.</a:t>
            </a:r>
            <a:endParaRPr lang="hu-HU" sz="1400" dirty="0">
              <a:latin typeface="Nunito" panose="020006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863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>
                <a:latin typeface="Aesthet Nova Medium" pitchFamily="50" charset="-18"/>
              </a:rPr>
              <a:t>Magyarország társadalomszerkezete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646037"/>
            <a:ext cx="9875520" cy="337790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>
                <a:latin typeface="Nunito ExtraBold" panose="00000900000000000000" pitchFamily="2" charset="-18"/>
              </a:rPr>
              <a:t>Szakirodalom folyt.</a:t>
            </a:r>
          </a:p>
          <a:p>
            <a:r>
              <a:rPr lang="hu-HU" dirty="0">
                <a:latin typeface="Nunito" panose="02000603000000000000" pitchFamily="2" charset="-18"/>
              </a:rPr>
              <a:t>Éber Márk Áron (2020): [Részlet </a:t>
            </a:r>
            <a:r>
              <a:rPr lang="hu-HU" i="1" dirty="0">
                <a:latin typeface="Nunito" panose="02000603000000000000" pitchFamily="2" charset="-18"/>
              </a:rPr>
              <a:t>A csepp</a:t>
            </a:r>
            <a:r>
              <a:rPr lang="hu-HU" dirty="0">
                <a:latin typeface="Nunito" panose="02000603000000000000" pitchFamily="2" charset="-18"/>
              </a:rPr>
              <a:t>ből.] In </a:t>
            </a:r>
            <a:r>
              <a:rPr lang="hu-HU" dirty="0" err="1">
                <a:latin typeface="Nunito" panose="02000603000000000000" pitchFamily="2" charset="-18"/>
              </a:rPr>
              <a:t>uő</a:t>
            </a:r>
            <a:r>
              <a:rPr lang="hu-HU" dirty="0">
                <a:latin typeface="Nunito" panose="02000603000000000000" pitchFamily="2" charset="-18"/>
              </a:rPr>
              <a:t>.: </a:t>
            </a:r>
            <a:r>
              <a:rPr lang="hu-HU" i="1" dirty="0">
                <a:latin typeface="Nunito" panose="02000603000000000000" pitchFamily="2" charset="-18"/>
              </a:rPr>
              <a:t>A csepp: A félperifériás magyar társadalom osztályszerkezete. </a:t>
            </a:r>
            <a:r>
              <a:rPr lang="hu-HU" dirty="0">
                <a:latin typeface="Nunito" panose="02000603000000000000" pitchFamily="2" charset="-18"/>
              </a:rPr>
              <a:t>Budapest: Napvilág Kiadó, 136–174. old. </a:t>
            </a:r>
            <a:endParaRPr lang="hu-HU" dirty="0" smtClean="0">
              <a:latin typeface="Nunito" panose="02000603000000000000" pitchFamily="2" charset="-18"/>
            </a:endParaRPr>
          </a:p>
          <a:p>
            <a:r>
              <a:rPr lang="hu-HU" dirty="0" err="1">
                <a:latin typeface="Nunito" panose="02000603000000000000" pitchFamily="2" charset="-18"/>
              </a:rPr>
              <a:t>Scheiring</a:t>
            </a:r>
            <a:r>
              <a:rPr lang="hu-HU" dirty="0">
                <a:latin typeface="Nunito" panose="02000603000000000000" pitchFamily="2" charset="-18"/>
              </a:rPr>
              <a:t> Gábor (2019): A nemzeti tőke lázadása. In </a:t>
            </a:r>
            <a:r>
              <a:rPr lang="hu-HU" dirty="0" err="1">
                <a:latin typeface="Nunito" panose="02000603000000000000" pitchFamily="2" charset="-18"/>
              </a:rPr>
              <a:t>uő</a:t>
            </a:r>
            <a:r>
              <a:rPr lang="hu-HU" dirty="0">
                <a:latin typeface="Nunito" panose="02000603000000000000" pitchFamily="2" charset="-18"/>
              </a:rPr>
              <a:t>.: </a:t>
            </a:r>
            <a:r>
              <a:rPr lang="hu-HU" i="1" dirty="0">
                <a:latin typeface="Nunito" panose="02000603000000000000" pitchFamily="2" charset="-18"/>
              </a:rPr>
              <a:t>Egy demokrácia halála: Az autoriter kapitalizmus és a felhalmozó állam felemelkedése Magyarországon. </a:t>
            </a:r>
            <a:r>
              <a:rPr lang="hu-HU" dirty="0">
                <a:latin typeface="Nunito" panose="02000603000000000000" pitchFamily="2" charset="-18"/>
              </a:rPr>
              <a:t>Budapest: Napvilág Kiadó, 203–227</a:t>
            </a:r>
            <a:r>
              <a:rPr lang="hu-HU" dirty="0" smtClean="0">
                <a:latin typeface="Nunito" panose="02000603000000000000" pitchFamily="2" charset="-18"/>
              </a:rPr>
              <a:t>.</a:t>
            </a:r>
          </a:p>
          <a:p>
            <a:r>
              <a:rPr lang="en-US" dirty="0">
                <a:latin typeface="Nunito" panose="02000603000000000000" pitchFamily="2" charset="-18"/>
              </a:rPr>
              <a:t>Friedman, Sam (2016): Habitus </a:t>
            </a:r>
            <a:r>
              <a:rPr lang="en-US" dirty="0" err="1">
                <a:latin typeface="Nunito" panose="02000603000000000000" pitchFamily="2" charset="-18"/>
              </a:rPr>
              <a:t>clive</a:t>
            </a:r>
            <a:r>
              <a:rPr lang="en-US" dirty="0">
                <a:latin typeface="Nunito" panose="02000603000000000000" pitchFamily="2" charset="-18"/>
              </a:rPr>
              <a:t> and the emotional imprint of social mobility. </a:t>
            </a:r>
            <a:r>
              <a:rPr lang="en-US" i="1" dirty="0">
                <a:latin typeface="Nunito" panose="02000603000000000000" pitchFamily="2" charset="-18"/>
              </a:rPr>
              <a:t>The Sociological Review</a:t>
            </a:r>
            <a:r>
              <a:rPr lang="en-US" dirty="0">
                <a:latin typeface="Nunito" panose="02000603000000000000" pitchFamily="2" charset="-18"/>
              </a:rPr>
              <a:t>, (64): 129–147</a:t>
            </a:r>
            <a:r>
              <a:rPr lang="en-US" dirty="0" smtClean="0">
                <a:latin typeface="Nunito" panose="02000603000000000000" pitchFamily="2" charset="-18"/>
              </a:rPr>
              <a:t>.</a:t>
            </a:r>
            <a:endParaRPr lang="hu-HU" dirty="0" smtClean="0">
              <a:latin typeface="Nunito" panose="02000603000000000000" pitchFamily="2" charset="-18"/>
            </a:endParaRPr>
          </a:p>
          <a:p>
            <a:r>
              <a:rPr lang="hu-HU" dirty="0">
                <a:latin typeface="Nunito" panose="02000603000000000000" pitchFamily="2" charset="-18"/>
              </a:rPr>
              <a:t>Borbély Szilárd (2013): Egy elveszett nyelv. </a:t>
            </a:r>
            <a:r>
              <a:rPr lang="hu-HU" i="1" dirty="0">
                <a:latin typeface="Nunito" panose="02000603000000000000" pitchFamily="2" charset="-18"/>
              </a:rPr>
              <a:t>Élet és Irodalom</a:t>
            </a:r>
            <a:r>
              <a:rPr lang="hu-HU" dirty="0">
                <a:latin typeface="Nunito" panose="02000603000000000000" pitchFamily="2" charset="-18"/>
              </a:rPr>
              <a:t>, 57 (27). </a:t>
            </a:r>
            <a:endParaRPr lang="hu-HU" dirty="0" smtClean="0">
              <a:latin typeface="Nunito" panose="020006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151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>
                <a:latin typeface="Aesthet Nova Medium" pitchFamily="50" charset="-18"/>
              </a:rPr>
              <a:t>Magyarország társadalomszerkezete szakkurzus</a:t>
            </a:r>
            <a:endParaRPr lang="hu-HU" sz="3500" dirty="0">
              <a:solidFill>
                <a:srgbClr val="23322D"/>
              </a:solidFill>
              <a:latin typeface="Aesthet Nova Medium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646037"/>
            <a:ext cx="9875520" cy="337790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>
                <a:latin typeface="Nunito ExtraBold" panose="00000900000000000000" pitchFamily="2" charset="-18"/>
              </a:rPr>
              <a:t>Szakirodalom folyt.</a:t>
            </a:r>
            <a:endParaRPr lang="hu-HU" sz="2000" dirty="0">
              <a:latin typeface="Nunito ExtraBold" panose="00000900000000000000" pitchFamily="2" charset="-1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hu-HU" dirty="0" err="1">
                <a:latin typeface="Nunito" panose="02000603000000000000" pitchFamily="2" charset="-18"/>
              </a:rPr>
              <a:t>Scheiring</a:t>
            </a:r>
            <a:r>
              <a:rPr lang="hu-HU" dirty="0">
                <a:latin typeface="Nunito" panose="02000603000000000000" pitchFamily="2" charset="-18"/>
              </a:rPr>
              <a:t> Gábor (2019): A munkásosztály lázadása. In </a:t>
            </a:r>
            <a:r>
              <a:rPr lang="hu-HU" dirty="0" err="1">
                <a:latin typeface="Nunito" panose="02000603000000000000" pitchFamily="2" charset="-18"/>
              </a:rPr>
              <a:t>uő</a:t>
            </a:r>
            <a:r>
              <a:rPr lang="hu-HU" dirty="0">
                <a:latin typeface="Nunito" panose="02000603000000000000" pitchFamily="2" charset="-18"/>
              </a:rPr>
              <a:t>.: </a:t>
            </a:r>
            <a:r>
              <a:rPr lang="hu-HU" i="1" dirty="0">
                <a:latin typeface="Nunito" panose="02000603000000000000" pitchFamily="2" charset="-18"/>
              </a:rPr>
              <a:t>Egy demokrácia halála: Az autoriter kapitalizmus és a felhalmozó állam felemelkedése Magyarországon. </a:t>
            </a:r>
            <a:r>
              <a:rPr lang="hu-HU" dirty="0">
                <a:latin typeface="Nunito" panose="02000603000000000000" pitchFamily="2" charset="-18"/>
              </a:rPr>
              <a:t>Budapest: Napvilág Kiadó, 177–202</a:t>
            </a:r>
            <a:r>
              <a:rPr lang="hu-HU" dirty="0" smtClean="0">
                <a:latin typeface="Nunito" panose="02000603000000000000" pitchFamily="2" charset="-18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hu-HU" dirty="0">
                <a:latin typeface="Nunito" panose="02000603000000000000" pitchFamily="2" charset="-18"/>
              </a:rPr>
              <a:t>Huszár Ákos (2019): Osztálytársadalom-e a magyar társadalom? </a:t>
            </a:r>
            <a:r>
              <a:rPr lang="hu-HU" i="1" dirty="0">
                <a:latin typeface="Nunito" panose="02000603000000000000" pitchFamily="2" charset="-18"/>
              </a:rPr>
              <a:t>Szociológiai Szemle, </a:t>
            </a:r>
            <a:r>
              <a:rPr lang="hu-HU" dirty="0">
                <a:latin typeface="Nunito" panose="02000603000000000000" pitchFamily="2" charset="-18"/>
              </a:rPr>
              <a:t>29 (4): 4–32. </a:t>
            </a:r>
            <a:endParaRPr lang="hu-HU" dirty="0" smtClean="0">
              <a:latin typeface="Nunito" panose="02000603000000000000" pitchFamily="2" charset="-1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latin typeface="Nunito" panose="02000603000000000000" pitchFamily="2" charset="-18"/>
              </a:rPr>
              <a:t>Kovai</a:t>
            </a:r>
            <a:r>
              <a:rPr lang="en-US" dirty="0">
                <a:latin typeface="Nunito" panose="02000603000000000000" pitchFamily="2" charset="-18"/>
              </a:rPr>
              <a:t>, </a:t>
            </a:r>
            <a:r>
              <a:rPr lang="en-US" dirty="0" err="1">
                <a:latin typeface="Nunito" panose="02000603000000000000" pitchFamily="2" charset="-18"/>
              </a:rPr>
              <a:t>Cecília</a:t>
            </a:r>
            <a:r>
              <a:rPr lang="en-US" dirty="0">
                <a:latin typeface="Nunito" panose="02000603000000000000" pitchFamily="2" charset="-18"/>
              </a:rPr>
              <a:t> (2020): Constraints on “Free Choice”: The Role of Marriage in a Hungarian </a:t>
            </a:r>
            <a:r>
              <a:rPr lang="en-US" dirty="0" err="1">
                <a:latin typeface="Nunito" panose="02000603000000000000" pitchFamily="2" charset="-18"/>
              </a:rPr>
              <a:t>Romungro</a:t>
            </a:r>
            <a:r>
              <a:rPr lang="en-US" dirty="0">
                <a:latin typeface="Nunito" panose="02000603000000000000" pitchFamily="2" charset="-18"/>
              </a:rPr>
              <a:t> Community. </a:t>
            </a:r>
            <a:r>
              <a:rPr lang="en-US" i="1" dirty="0" err="1">
                <a:latin typeface="Nunito" panose="02000603000000000000" pitchFamily="2" charset="-18"/>
              </a:rPr>
              <a:t>Martor</a:t>
            </a:r>
            <a:r>
              <a:rPr lang="en-US" i="1" dirty="0">
                <a:latin typeface="Nunito" panose="02000603000000000000" pitchFamily="2" charset="-18"/>
              </a:rPr>
              <a:t>, </a:t>
            </a:r>
            <a:r>
              <a:rPr lang="en-US" dirty="0">
                <a:latin typeface="Nunito" panose="02000603000000000000" pitchFamily="2" charset="-18"/>
              </a:rPr>
              <a:t>(25): 133–150</a:t>
            </a:r>
            <a:r>
              <a:rPr lang="en-US" dirty="0" smtClean="0">
                <a:latin typeface="Nunito" panose="02000603000000000000" pitchFamily="2" charset="-18"/>
              </a:rPr>
              <a:t>.</a:t>
            </a:r>
            <a:endParaRPr lang="hu-HU" dirty="0" smtClean="0">
              <a:latin typeface="Nunito" panose="02000603000000000000" pitchFamily="2" charset="-1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latin typeface="Nunito" panose="02000603000000000000" pitchFamily="2" charset="-18"/>
              </a:rPr>
              <a:t>Dés</a:t>
            </a:r>
            <a:r>
              <a:rPr lang="en-US" dirty="0">
                <a:latin typeface="Nunito" panose="02000603000000000000" pitchFamily="2" charset="-18"/>
              </a:rPr>
              <a:t>, </a:t>
            </a:r>
            <a:r>
              <a:rPr lang="en-US" dirty="0" err="1">
                <a:latin typeface="Nunito" panose="02000603000000000000" pitchFamily="2" charset="-18"/>
              </a:rPr>
              <a:t>Fanni</a:t>
            </a:r>
            <a:r>
              <a:rPr lang="en-US" dirty="0">
                <a:latin typeface="Nunito" panose="02000603000000000000" pitchFamily="2" charset="-18"/>
              </a:rPr>
              <a:t> (2021): Costs of Social Mobility in the Context of Intimate Partner Relationships: „It is really easy to be angry at someone who is in front of me and not at the system, which produces the inequalities between us”. </a:t>
            </a:r>
            <a:r>
              <a:rPr lang="en-US" i="1" dirty="0" err="1">
                <a:latin typeface="Nunito" panose="02000603000000000000" pitchFamily="2" charset="-18"/>
              </a:rPr>
              <a:t>Szociológiai</a:t>
            </a:r>
            <a:r>
              <a:rPr lang="en-US" i="1" dirty="0">
                <a:latin typeface="Nunito" panose="02000603000000000000" pitchFamily="2" charset="-18"/>
              </a:rPr>
              <a:t> </a:t>
            </a:r>
            <a:r>
              <a:rPr lang="en-US" i="1" dirty="0" err="1">
                <a:latin typeface="Nunito" panose="02000603000000000000" pitchFamily="2" charset="-18"/>
              </a:rPr>
              <a:t>Szemle</a:t>
            </a:r>
            <a:r>
              <a:rPr lang="en-US" i="1" dirty="0">
                <a:latin typeface="Nunito" panose="02000603000000000000" pitchFamily="2" charset="-18"/>
              </a:rPr>
              <a:t>, </a:t>
            </a:r>
            <a:r>
              <a:rPr lang="en-US" dirty="0">
                <a:latin typeface="Nunito" panose="02000603000000000000" pitchFamily="2" charset="-18"/>
              </a:rPr>
              <a:t>31 (3): 51–73. </a:t>
            </a:r>
            <a:endParaRPr lang="hu-HU" sz="2000" dirty="0" smtClean="0">
              <a:latin typeface="Nunito" panose="020006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935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ázis">
  <a:themeElements>
    <a:clrScheme name="2. egyéni séma">
      <a:dk1>
        <a:srgbClr val="24322D"/>
      </a:dk1>
      <a:lt1>
        <a:srgbClr val="FFFCF6"/>
      </a:lt1>
      <a:dk2>
        <a:srgbClr val="24322D"/>
      </a:dk2>
      <a:lt2>
        <a:srgbClr val="FFFCF6"/>
      </a:lt2>
      <a:accent1>
        <a:srgbClr val="06667C"/>
      </a:accent1>
      <a:accent2>
        <a:srgbClr val="06667C"/>
      </a:accent2>
      <a:accent3>
        <a:srgbClr val="865640"/>
      </a:accent3>
      <a:accent4>
        <a:srgbClr val="9B8357"/>
      </a:accent4>
      <a:accent5>
        <a:srgbClr val="C2BC80"/>
      </a:accent5>
      <a:accent6>
        <a:srgbClr val="24322D"/>
      </a:accent6>
      <a:hlink>
        <a:srgbClr val="2998E3"/>
      </a:hlink>
      <a:folHlink>
        <a:srgbClr val="8C8C8C"/>
      </a:folHlink>
    </a:clrScheme>
    <a:fontScheme name="Báz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áz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TM03457444[[fn=Bázis]]</Template>
  <TotalTime>130</TotalTime>
  <Words>1713</Words>
  <Application>Microsoft Office PowerPoint</Application>
  <PresentationFormat>Szélesvásznú</PresentationFormat>
  <Paragraphs>163</Paragraphs>
  <Slides>24</Slides>
  <Notes>24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1" baseType="lpstr">
      <vt:lpstr>Calibri</vt:lpstr>
      <vt:lpstr>Aesthet Nova Medium</vt:lpstr>
      <vt:lpstr>Nunito ExtraBold</vt:lpstr>
      <vt:lpstr>Corbel</vt:lpstr>
      <vt:lpstr>Nunito</vt:lpstr>
      <vt:lpstr>Arial</vt:lpstr>
      <vt:lpstr>Bázis</vt:lpstr>
      <vt:lpstr>2024/25 tavaszi féléves kurzusok</vt:lpstr>
      <vt:lpstr>Kurzusaink 2024/25 tavaszi félévben</vt:lpstr>
      <vt:lpstr>Magyarország társadalomszerkezete szakkurzus</vt:lpstr>
      <vt:lpstr>Magyarország társadalomszerkezete szakkurzus</vt:lpstr>
      <vt:lpstr>Magyarország társadalomszerkezete szakkurzus</vt:lpstr>
      <vt:lpstr>Magyarország társadalomszerkezete szakkurzus</vt:lpstr>
      <vt:lpstr>Magyarország társadalomszerkezete szakkurzus</vt:lpstr>
      <vt:lpstr>Magyarország társadalomszerkezete szakkurzus</vt:lpstr>
      <vt:lpstr>Magyarország társadalomszerkezete szakkurzus</vt:lpstr>
      <vt:lpstr>Magyarország társadalomszerkezete szakkurzus</vt:lpstr>
      <vt:lpstr>Biopolitika szakkurzus</vt:lpstr>
      <vt:lpstr>Biopolitika szakkurzus</vt:lpstr>
      <vt:lpstr>Biopolitika szakkurzus</vt:lpstr>
      <vt:lpstr>Biopolitika szakkurzus</vt:lpstr>
      <vt:lpstr>Biopolitika szakkurzus</vt:lpstr>
      <vt:lpstr>Biopolitika szakkurzus</vt:lpstr>
      <vt:lpstr>Globális gazdaságföldrajz szakkurzus</vt:lpstr>
      <vt:lpstr>Globális gazdaságföldrajz szakkurzus</vt:lpstr>
      <vt:lpstr>Globális gazdaságföldrajz szakkurzus</vt:lpstr>
      <vt:lpstr>Globális gazdaságföldrajz szakkurzus</vt:lpstr>
      <vt:lpstr>Globális gazdaságföldrajz szakkurzus</vt:lpstr>
      <vt:lpstr>Academic Writing kurzus</vt:lpstr>
      <vt:lpstr>Academic Writing kurzus</vt:lpstr>
      <vt:lpstr>A kurzusok finanszírozása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RenRen</dc:creator>
  <cp:lastModifiedBy>RenRen</cp:lastModifiedBy>
  <cp:revision>38</cp:revision>
  <dcterms:created xsi:type="dcterms:W3CDTF">2025-09-09T14:25:11Z</dcterms:created>
  <dcterms:modified xsi:type="dcterms:W3CDTF">2025-09-09T16:35:13Z</dcterms:modified>
</cp:coreProperties>
</file>